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21" r:id="rId2"/>
    <p:sldId id="411" r:id="rId3"/>
    <p:sldId id="382" r:id="rId4"/>
    <p:sldId id="412" r:id="rId5"/>
    <p:sldId id="413" r:id="rId6"/>
    <p:sldId id="414" r:id="rId7"/>
    <p:sldId id="415" r:id="rId8"/>
    <p:sldId id="417" r:id="rId9"/>
    <p:sldId id="419" r:id="rId10"/>
    <p:sldId id="418" r:id="rId11"/>
    <p:sldId id="420" r:id="rId12"/>
    <p:sldId id="422" r:id="rId13"/>
    <p:sldId id="421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297" r:id="rId25"/>
    <p:sldId id="433" r:id="rId26"/>
    <p:sldId id="435" r:id="rId27"/>
    <p:sldId id="434" r:id="rId28"/>
    <p:sldId id="436" r:id="rId29"/>
    <p:sldId id="438" r:id="rId30"/>
    <p:sldId id="437" r:id="rId31"/>
    <p:sldId id="439" r:id="rId32"/>
    <p:sldId id="440" r:id="rId33"/>
    <p:sldId id="442" r:id="rId34"/>
    <p:sldId id="443" r:id="rId35"/>
    <p:sldId id="444" r:id="rId36"/>
    <p:sldId id="441" r:id="rId37"/>
    <p:sldId id="377" r:id="rId38"/>
    <p:sldId id="445" r:id="rId39"/>
    <p:sldId id="446" r:id="rId40"/>
    <p:sldId id="380" r:id="rId41"/>
    <p:sldId id="447" r:id="rId42"/>
    <p:sldId id="448" r:id="rId43"/>
    <p:sldId id="449" r:id="rId44"/>
    <p:sldId id="451" r:id="rId45"/>
    <p:sldId id="450" r:id="rId46"/>
    <p:sldId id="452" r:id="rId47"/>
    <p:sldId id="453" r:id="rId48"/>
    <p:sldId id="455" r:id="rId49"/>
    <p:sldId id="454" r:id="rId50"/>
    <p:sldId id="457" r:id="rId51"/>
    <p:sldId id="456" r:id="rId52"/>
    <p:sldId id="458" r:id="rId53"/>
    <p:sldId id="459" r:id="rId54"/>
    <p:sldId id="460" r:id="rId55"/>
    <p:sldId id="461" r:id="rId56"/>
    <p:sldId id="463" r:id="rId57"/>
    <p:sldId id="462" r:id="rId58"/>
    <p:sldId id="464" r:id="rId59"/>
    <p:sldId id="465" r:id="rId60"/>
    <p:sldId id="467" r:id="rId61"/>
    <p:sldId id="466" r:id="rId62"/>
    <p:sldId id="468" r:id="rId63"/>
    <p:sldId id="469" r:id="rId64"/>
    <p:sldId id="471" r:id="rId65"/>
    <p:sldId id="472" r:id="rId66"/>
    <p:sldId id="470" r:id="rId67"/>
    <p:sldId id="473" r:id="rId68"/>
    <p:sldId id="475" r:id="rId69"/>
    <p:sldId id="474" r:id="rId70"/>
    <p:sldId id="476" r:id="rId71"/>
    <p:sldId id="477" r:id="rId72"/>
    <p:sldId id="478" r:id="rId73"/>
    <p:sldId id="479" r:id="rId74"/>
    <p:sldId id="480" r:id="rId75"/>
    <p:sldId id="481" r:id="rId76"/>
    <p:sldId id="482" r:id="rId77"/>
    <p:sldId id="484" r:id="rId78"/>
    <p:sldId id="483" r:id="rId79"/>
    <p:sldId id="485" r:id="rId80"/>
    <p:sldId id="486" r:id="rId81"/>
    <p:sldId id="487" r:id="rId82"/>
    <p:sldId id="489" r:id="rId83"/>
    <p:sldId id="490" r:id="rId84"/>
    <p:sldId id="488" r:id="rId85"/>
    <p:sldId id="491" r:id="rId86"/>
    <p:sldId id="492" r:id="rId87"/>
    <p:sldId id="494" r:id="rId88"/>
    <p:sldId id="493" r:id="rId89"/>
    <p:sldId id="495" r:id="rId90"/>
    <p:sldId id="496" r:id="rId91"/>
    <p:sldId id="498" r:id="rId92"/>
    <p:sldId id="497" r:id="rId93"/>
    <p:sldId id="500" r:id="rId94"/>
    <p:sldId id="499" r:id="rId95"/>
    <p:sldId id="501" r:id="rId96"/>
  </p:sldIdLst>
  <p:sldSz cx="12192000" cy="6858000"/>
  <p:notesSz cx="6858000" cy="9144000"/>
  <p:custDataLst>
    <p:tags r:id="rId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0D0"/>
    <a:srgbClr val="9F604C"/>
    <a:srgbClr val="D8816A"/>
    <a:srgbClr val="FBF6F4"/>
    <a:srgbClr val="B5C9C7"/>
    <a:srgbClr val="1E315F"/>
    <a:srgbClr val="A1C5DA"/>
    <a:srgbClr val="224AAF"/>
    <a:srgbClr val="A8828A"/>
    <a:srgbClr val="EAC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>
      <p:cViewPr>
        <p:scale>
          <a:sx n="90" d="100"/>
          <a:sy n="90" d="100"/>
        </p:scale>
        <p:origin x="-1314" y="-5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8C2D0-6731-4BCC-A5F4-AE7B812F1F9B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1EC7-69F3-4752-BC1B-FA5AEE4D79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43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93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962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64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3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65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02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21C01A3-2B17-42C2-B2AB-3BA4A4D96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42E8ECF-3B43-46D6-AB7B-4207F2CB0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3B5F52A-E4D4-4CCF-895D-E399B4B7C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7A66131-1239-4F15-B5D8-0A60D4DA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EE63D02-E87B-4BC2-8838-04E5DFD82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31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33FFF4-8822-4EC6-91C5-592B4AF6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15A7ABDA-2BF9-4595-93BF-AC19BE026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F61A383-289D-4AA6-8720-70381A93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64B99AB-E02F-4370-A46D-E746FB84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0397FA9-1C31-49E8-8E4A-EB0365F8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6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70B12B52-0449-4D17-9DF0-A2C9907EBA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539CF671-0729-4308-82D8-6584F61BD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0B1E13E-DB4C-422A-91E6-64376045E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52250F8-8F16-4146-B9B6-C2D7EB99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B388A13-0C65-453D-AA2D-095246DD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B718DA3-CFD8-42DD-B818-ED96C11E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DBC261C-2B79-4B70-90A5-CBB0FD8C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C49D3B3D-8401-41AF-BB0A-EEA5621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43105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FCC1D15-A178-45C6-8CD6-049345CB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441EF2E-FB60-4E0A-9925-BC56FAFF1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8B2ACAF-C2EF-4003-9787-22918D02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0FAA0D9-B6D4-432A-946B-7C9C2BAF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D3BB19F-EB0B-41B6-BF7B-7B0710B8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04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8B8DEBD-0F09-489C-B07E-EA2DA6FB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5E43F65-36A2-464C-B26F-BD683089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9F660A4-EA24-4117-B830-EE536BA7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3E70239-6D1D-4FCB-92FD-3208A4C0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885CF27-8A22-45A9-8901-65A0D78C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69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C6B2181-DF1E-4F40-8717-66713B0A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8783D72-AD91-4D0B-917F-1957EA24D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1CE9E5C5-30C5-4279-8683-55A11A176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12A7406-43BE-4D28-B999-44FD5DCA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F9A2F19-85F2-44F7-95FE-D384AA7B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8DE3942-455B-42E1-BC64-D58DF36C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4D5E86E-16F9-4057-BA4D-1D584352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09EF540-87F4-41D2-BF37-76FCC8244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493A934-5880-4708-A377-E4A2C6C7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81CFE967-BBC0-42C1-96B0-CDBECC011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D9EAF25-2464-4E7E-8768-A2AB4D689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7C3F2322-2429-45A8-88C6-E1888886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62C74DDF-59FA-4A2E-8B50-6A8F359B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816C8725-9089-4B12-8C24-9E9E193E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26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D11891A-96EA-4630-92CC-15A5EE81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B718DA3-CFD8-42DD-B818-ED96C11E0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DBC261C-2B79-4B70-90A5-CBB0FD8C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49D3B3D-8401-41AF-BB0A-EEA5621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169315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5C4A452B-5B81-4183-A81D-D0FEAE4E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A4A28C00-2ADC-4951-A78C-98D228E8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6B3BA73-01A1-4786-8B31-6AF8F1A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09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90E0ADA-6C3C-45A4-AD50-1CBA3CF0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26CB4D3-02CC-4088-968F-3394D4A61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4994CCD-7E65-4BA7-815F-09CAC3E66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15D9D25-347F-4782-827C-3111C2D6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6123361-55B9-4371-9136-F3707B37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46F9824-C005-4544-9CB0-F3608A71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76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CF3FBEA-D66C-42C6-AD4C-0EDFFB6A4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6348F391-9BA7-4A95-B432-5D966F12A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35D15865-D200-4431-A3C2-8290F12C6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BCCE7B4-6832-4786-B227-AD37CB5FD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517687A-387A-4CFB-9E07-2FD17B50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C94BDD5-BC71-4AA3-B078-B974C851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A84F4179-65E6-4EAF-B082-FF2FFE99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AA8828CF-61DD-41B5-AB93-3A4FE7E2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83162D6-3DB6-4E67-BDA1-CA9633AD8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  <a:t>2018-4-4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1C216AF-C200-4FFC-947B-22402ACC7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523219A-4262-4D16-B41C-F297F7D27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0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9.2&#12305;&#31243;&#24207;&#30340;&#23436;&#25972;&#28304;&#20195;&#30721;.tx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&#34920;9.10&#65374;&#34920;9.12.docx" TargetMode="Externa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&#12304;&#20363;9.3&#12305;&#31243;&#24207;&#30340;&#23436;&#25972;&#28304;&#20195;&#30721;.tx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1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4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&#12304;&#20363;9.4&#12305;&#31243;&#24207;&#30340;&#23436;&#25972;&#28304;&#20195;&#30721;.txt" TargetMode="Externa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7098979" y="362747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数据库基础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16353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SQL</a:t>
            </a:r>
            <a:r>
              <a:rPr lang="zh-CN" altLang="zh-CN" sz="2800" b="1" dirty="0"/>
              <a:t>语言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1479" y="1286540"/>
            <a:ext cx="9707526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dirty="0"/>
              <a:t>SQL</a:t>
            </a:r>
            <a:r>
              <a:rPr lang="zh-CN" altLang="zh-CN" dirty="0"/>
              <a:t>语言由</a:t>
            </a:r>
            <a:r>
              <a:rPr lang="en-US" altLang="zh-CN" dirty="0"/>
              <a:t>3</a:t>
            </a:r>
            <a:r>
              <a:rPr lang="zh-CN" altLang="zh-CN" dirty="0"/>
              <a:t>部分组成：</a:t>
            </a:r>
          </a:p>
          <a:p>
            <a:pPr indent="446088">
              <a:lnSpc>
                <a:spcPct val="150000"/>
              </a:lnSpc>
            </a:pPr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）数据定义语言（</a:t>
            </a:r>
            <a:r>
              <a:rPr lang="en-US" altLang="zh-CN" b="1" dirty="0"/>
              <a:t>DDL</a:t>
            </a:r>
            <a:r>
              <a:rPr lang="zh-CN" altLang="zh-CN" b="1" dirty="0"/>
              <a:t>）。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用于执行数据库定义的任务，对数据库及其中的各种对象进行创建、删除、修改等操作。数据库对象主要包括：表、默认约束、规则、视图、触发器、存储过程等。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例如，在</a:t>
            </a:r>
            <a:r>
              <a:rPr lang="en-US" altLang="zh-CN" dirty="0"/>
              <a:t>SQL</a:t>
            </a:r>
            <a:r>
              <a:rPr lang="zh-CN" altLang="zh-CN" dirty="0"/>
              <a:t>语言中，创建一个新数据库的基本语法格式如下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774030" y="3418395"/>
            <a:ext cx="8498626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CREATE DATABASE </a:t>
            </a:r>
            <a:r>
              <a:rPr lang="zh-CN" altLang="zh-CN" dirty="0"/>
              <a:t>数据库名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0210" y="3897789"/>
            <a:ext cx="962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数据库名在服务器中必须唯一，并且要符合标识符的命名规则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11783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SQL</a:t>
            </a:r>
            <a:r>
              <a:rPr lang="zh-CN" altLang="zh-CN" sz="2800" b="1" dirty="0"/>
              <a:t>语言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1286540"/>
            <a:ext cx="9909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）数据操纵语言（</a:t>
            </a:r>
            <a:r>
              <a:rPr lang="en-US" altLang="zh-CN" b="1" dirty="0"/>
              <a:t>DML</a:t>
            </a:r>
            <a:r>
              <a:rPr lang="zh-CN" altLang="zh-CN" b="1" dirty="0"/>
              <a:t>）。</a:t>
            </a:r>
          </a:p>
          <a:p>
            <a:pPr indent="446088"/>
            <a:r>
              <a:rPr lang="zh-CN" altLang="zh-CN" dirty="0"/>
              <a:t>用于操纵数据库中各种对象，包括检索和修改数据等操作。常用的</a:t>
            </a:r>
            <a:r>
              <a:rPr lang="en-US" altLang="zh-CN" dirty="0"/>
              <a:t>DML</a:t>
            </a:r>
            <a:r>
              <a:rPr lang="zh-CN" altLang="zh-CN" dirty="0"/>
              <a:t>有：</a:t>
            </a:r>
            <a:r>
              <a:rPr lang="en-US" altLang="zh-CN" dirty="0"/>
              <a:t>INSERT</a:t>
            </a:r>
            <a:r>
              <a:rPr lang="zh-CN" altLang="zh-CN" dirty="0"/>
              <a:t>（插入数据）、</a:t>
            </a:r>
            <a:r>
              <a:rPr lang="en-US" altLang="zh-CN" dirty="0"/>
              <a:t>DELETE</a:t>
            </a:r>
            <a:r>
              <a:rPr lang="zh-CN" altLang="zh-CN" dirty="0"/>
              <a:t>（删除数据）、</a:t>
            </a:r>
            <a:r>
              <a:rPr lang="en-US" altLang="zh-CN" dirty="0"/>
              <a:t>UPDATE</a:t>
            </a:r>
            <a:r>
              <a:rPr lang="zh-CN" altLang="zh-CN" dirty="0"/>
              <a:t>（更新数据）等。</a:t>
            </a:r>
          </a:p>
          <a:p>
            <a:pPr indent="446088"/>
            <a:r>
              <a:rPr lang="zh-CN" altLang="zh-CN" dirty="0"/>
              <a:t>例如，用</a:t>
            </a:r>
            <a:r>
              <a:rPr lang="en-US" altLang="zh-CN" dirty="0"/>
              <a:t>INSERT</a:t>
            </a:r>
            <a:r>
              <a:rPr lang="zh-CN" altLang="zh-CN" dirty="0"/>
              <a:t>可添加记录到表中，语法形式如下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63757" y="2506730"/>
            <a:ext cx="891994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INSERT INTO </a:t>
            </a:r>
            <a:r>
              <a:rPr lang="zh-CN" altLang="zh-CN" dirty="0"/>
              <a:t>表名 </a:t>
            </a:r>
            <a:r>
              <a:rPr lang="en-US" altLang="zh-CN" dirty="0"/>
              <a:t>[(</a:t>
            </a:r>
            <a:r>
              <a:rPr lang="zh-CN" altLang="zh-CN" dirty="0"/>
              <a:t>字段名表</a:t>
            </a:r>
            <a:r>
              <a:rPr lang="en-US" altLang="zh-CN" dirty="0"/>
              <a:t>)] VALUES (</a:t>
            </a:r>
            <a:r>
              <a:rPr lang="zh-CN" altLang="zh-CN" dirty="0"/>
              <a:t>表值</a:t>
            </a:r>
            <a:r>
              <a:rPr lang="en-US" altLang="zh-CN" dirty="0"/>
              <a:t>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63757" y="2915353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现向</a:t>
            </a:r>
            <a:r>
              <a:rPr lang="en-US" altLang="zh-CN" dirty="0"/>
              <a:t>XSB</a:t>
            </a:r>
            <a:r>
              <a:rPr lang="zh-CN" altLang="zh-CN" dirty="0"/>
              <a:t>添加一条记录，并给所有字段赋值：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63756" y="3284685"/>
            <a:ext cx="8919945" cy="374571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INSERT INTO XSB VALUES('171241', '</a:t>
            </a:r>
            <a:r>
              <a:rPr lang="zh-CN" altLang="zh-CN" sz="1600" dirty="0"/>
              <a:t>罗林琳</a:t>
            </a:r>
            <a:r>
              <a:rPr lang="en-US" altLang="zh-CN" sz="1600" dirty="0"/>
              <a:t>', '</a:t>
            </a:r>
            <a:r>
              <a:rPr lang="zh-CN" altLang="zh-CN" sz="1600" dirty="0"/>
              <a:t>女</a:t>
            </a:r>
            <a:r>
              <a:rPr lang="en-US" altLang="zh-CN" sz="1600" dirty="0"/>
              <a:t>', '2000-01-30', '</a:t>
            </a:r>
            <a:r>
              <a:rPr lang="zh-CN" altLang="zh-CN" sz="1600" dirty="0"/>
              <a:t>通信工程</a:t>
            </a:r>
            <a:r>
              <a:rPr lang="en-US" altLang="zh-CN" sz="1600" dirty="0"/>
              <a:t>', 50, '</a:t>
            </a:r>
            <a:r>
              <a:rPr lang="zh-CN" altLang="zh-CN" sz="1600" dirty="0"/>
              <a:t>转专业学习</a:t>
            </a:r>
            <a:r>
              <a:rPr lang="en-US" altLang="zh-CN" sz="1600" dirty="0"/>
              <a:t>')</a:t>
            </a:r>
            <a:endParaRPr lang="zh-CN" altLang="zh-CN" sz="1600" dirty="0"/>
          </a:p>
        </p:txBody>
      </p:sp>
      <p:sp>
        <p:nvSpPr>
          <p:cNvPr id="7" name="矩形 6"/>
          <p:cNvSpPr/>
          <p:nvPr/>
        </p:nvSpPr>
        <p:spPr>
          <a:xfrm>
            <a:off x="1563757" y="3697575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如果向</a:t>
            </a:r>
            <a:r>
              <a:rPr lang="en-US" altLang="zh-CN" dirty="0"/>
              <a:t>XSB</a:t>
            </a:r>
            <a:r>
              <a:rPr lang="zh-CN" altLang="zh-CN" dirty="0"/>
              <a:t>添加的记录只给其中</a:t>
            </a:r>
            <a:r>
              <a:rPr lang="en-US" altLang="zh-CN" dirty="0"/>
              <a:t>3</a:t>
            </a:r>
            <a:r>
              <a:rPr lang="zh-CN" altLang="zh-CN" dirty="0"/>
              <a:t>个字段赋值，则写为：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563757" y="4066907"/>
            <a:ext cx="891994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INSERT INTO XSB (XH, XM, ZY) VALUES(’171241’, ’</a:t>
            </a:r>
            <a:r>
              <a:rPr lang="zh-CN" altLang="zh-CN" dirty="0"/>
              <a:t>罗林琳</a:t>
            </a:r>
            <a:r>
              <a:rPr lang="en-US" altLang="zh-CN" dirty="0"/>
              <a:t>’, ’</a:t>
            </a:r>
            <a:r>
              <a:rPr lang="zh-CN" altLang="zh-CN" dirty="0"/>
              <a:t>通信工程</a:t>
            </a:r>
            <a:r>
              <a:rPr lang="en-US" altLang="zh-CN" dirty="0"/>
              <a:t>’)</a:t>
            </a:r>
            <a:endParaRPr lang="zh-CN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946298" y="4550729"/>
            <a:ext cx="10079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）数据控制语言（</a:t>
            </a:r>
            <a:r>
              <a:rPr lang="en-US" altLang="zh-CN" b="1" dirty="0"/>
              <a:t>DCL</a:t>
            </a:r>
            <a:r>
              <a:rPr lang="zh-CN" altLang="zh-CN" b="1" dirty="0"/>
              <a:t>）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indent="446088"/>
            <a:r>
              <a:rPr lang="zh-CN" altLang="zh-CN" dirty="0" smtClean="0"/>
              <a:t>用于</a:t>
            </a:r>
            <a:r>
              <a:rPr lang="zh-CN" altLang="zh-CN" dirty="0"/>
              <a:t>安全管理，确定哪些用户可以查看或修改数据库中的数据。这类</a:t>
            </a:r>
            <a:r>
              <a:rPr lang="en-US" altLang="zh-CN" dirty="0"/>
              <a:t>SQL</a:t>
            </a:r>
            <a:r>
              <a:rPr lang="zh-CN" altLang="zh-CN" dirty="0"/>
              <a:t>语句有</a:t>
            </a:r>
            <a:r>
              <a:rPr lang="en-US" altLang="zh-CN" dirty="0"/>
              <a:t>GRANT</a:t>
            </a:r>
            <a:r>
              <a:rPr lang="zh-CN" altLang="zh-CN" dirty="0"/>
              <a:t>、</a:t>
            </a:r>
            <a:r>
              <a:rPr lang="en-US" altLang="zh-CN" dirty="0"/>
              <a:t>REVOKE</a:t>
            </a:r>
            <a:r>
              <a:rPr lang="zh-CN" altLang="zh-CN" dirty="0"/>
              <a:t>、</a:t>
            </a:r>
            <a:r>
              <a:rPr lang="en-US" altLang="zh-CN" dirty="0"/>
              <a:t>COMMIT</a:t>
            </a:r>
            <a:r>
              <a:rPr lang="zh-CN" altLang="zh-CN" dirty="0"/>
              <a:t>、</a:t>
            </a:r>
            <a:r>
              <a:rPr lang="en-US" altLang="zh-CN" dirty="0"/>
              <a:t>ROLLBACK</a:t>
            </a:r>
            <a:r>
              <a:rPr lang="zh-CN" altLang="zh-CN" dirty="0"/>
              <a:t>等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01224044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2402958" y="3397964"/>
            <a:ext cx="842098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使用</a:t>
            </a:r>
            <a:r>
              <a:rPr lang="en-US" altLang="zh-CN" sz="2800" b="1" dirty="0"/>
              <a:t>Visual Studio</a:t>
            </a:r>
            <a:r>
              <a:rPr lang="zh-CN" altLang="zh-CN" sz="2800" b="1" dirty="0"/>
              <a:t>平台创建</a:t>
            </a:r>
            <a:r>
              <a:rPr lang="en-US" altLang="zh-CN" sz="2800" b="1" dirty="0"/>
              <a:t>SQL Server</a:t>
            </a:r>
            <a:r>
              <a:rPr lang="zh-CN" altLang="zh-CN" sz="2800" b="1" dirty="0"/>
              <a:t>数据库</a:t>
            </a:r>
          </a:p>
        </p:txBody>
      </p:sp>
      <p:sp>
        <p:nvSpPr>
          <p:cNvPr id="2" name="矩形 1"/>
          <p:cNvSpPr/>
          <p:nvPr/>
        </p:nvSpPr>
        <p:spPr>
          <a:xfrm>
            <a:off x="3912775" y="4020501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．创建数据库</a:t>
            </a:r>
          </a:p>
        </p:txBody>
      </p:sp>
      <p:sp>
        <p:nvSpPr>
          <p:cNvPr id="3" name="矩形 2"/>
          <p:cNvSpPr/>
          <p:nvPr/>
        </p:nvSpPr>
        <p:spPr>
          <a:xfrm>
            <a:off x="5719218" y="4020501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．创建表</a:t>
            </a:r>
          </a:p>
        </p:txBody>
      </p:sp>
      <p:sp>
        <p:nvSpPr>
          <p:cNvPr id="4" name="矩形 3"/>
          <p:cNvSpPr/>
          <p:nvPr/>
        </p:nvSpPr>
        <p:spPr>
          <a:xfrm>
            <a:off x="7123455" y="4020501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3</a:t>
            </a:r>
            <a:r>
              <a:rPr lang="zh-CN" altLang="zh-CN" b="1" dirty="0">
                <a:solidFill>
                  <a:srgbClr val="0070C0"/>
                </a:solidFill>
              </a:rPr>
              <a:t>．录入数据</a:t>
            </a:r>
          </a:p>
        </p:txBody>
      </p:sp>
    </p:spTree>
    <p:extLst>
      <p:ext uri="{BB962C8B-B14F-4D97-AF65-F5344CB8AC3E}">
        <p14:creationId xmlns:p14="http://schemas.microsoft.com/office/powerpoint/2010/main" val="319202394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．创建数据库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6419" y="1275906"/>
            <a:ext cx="976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）启动</a:t>
            </a:r>
            <a:r>
              <a:rPr lang="en-US" altLang="zh-CN" dirty="0"/>
              <a:t>VS 2015</a:t>
            </a:r>
            <a:r>
              <a:rPr lang="zh-CN" altLang="zh-CN" dirty="0"/>
              <a:t>，选择主菜单【视图】→【</a:t>
            </a:r>
            <a:r>
              <a:rPr lang="en-US" altLang="zh-CN" dirty="0"/>
              <a:t>SQL Server</a:t>
            </a:r>
            <a:r>
              <a:rPr lang="zh-CN" altLang="zh-CN" dirty="0"/>
              <a:t>对象资源管理器】，打开“</a:t>
            </a:r>
            <a:r>
              <a:rPr lang="en-US" altLang="zh-CN" dirty="0"/>
              <a:t>SQL Server</a:t>
            </a:r>
            <a:r>
              <a:rPr lang="zh-CN" altLang="zh-CN" dirty="0"/>
              <a:t>对象资源管理器”窗口，在其中展开“</a:t>
            </a:r>
            <a:r>
              <a:rPr lang="en-US" altLang="zh-CN" dirty="0"/>
              <a:t>SQL Server</a:t>
            </a:r>
            <a:r>
              <a:rPr lang="zh-CN" altLang="zh-CN" dirty="0"/>
              <a:t>”→“</a:t>
            </a:r>
            <a:r>
              <a:rPr lang="en-US" altLang="zh-CN" dirty="0"/>
              <a:t>(</a:t>
            </a:r>
            <a:r>
              <a:rPr lang="en-US" altLang="zh-CN" dirty="0" err="1"/>
              <a:t>localdb</a:t>
            </a:r>
            <a:r>
              <a:rPr lang="en-US" altLang="zh-CN" dirty="0"/>
              <a:t>)\</a:t>
            </a:r>
            <a:r>
              <a:rPr lang="en-US" altLang="zh-CN" dirty="0" err="1"/>
              <a:t>MSSQLLocalDB</a:t>
            </a:r>
            <a:r>
              <a:rPr lang="en-US" altLang="zh-CN" dirty="0"/>
              <a:t> (SQL Server 12.0.2000 - SKY-20170412TPH\Administrator)</a:t>
            </a:r>
            <a:r>
              <a:rPr lang="zh-CN" altLang="zh-CN" dirty="0"/>
              <a:t>”→“数据库”→“系统数据库”节点，可看到已经默认存在的系统数据库，如图</a:t>
            </a:r>
            <a:r>
              <a:rPr lang="en-US" altLang="zh-CN" dirty="0"/>
              <a:t>9.1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983545"/>
              </p:ext>
            </p:extLst>
          </p:nvPr>
        </p:nvGraphicFramePr>
        <p:xfrm>
          <a:off x="2987749" y="2476235"/>
          <a:ext cx="5837274" cy="3499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Visio" r:id="rId3" imgW="6598807" imgH="3957930" progId="Visio.Drawing.11">
                  <p:embed/>
                </p:oleObj>
              </mc:Choice>
              <mc:Fallback>
                <p:oleObj name="Visio" r:id="rId3" imgW="6598807" imgH="39579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749" y="2476235"/>
                        <a:ext cx="5837274" cy="34995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71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．创建数据库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316" y="1297172"/>
            <a:ext cx="9707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）右键单击“数据库”节点，选择【添加新数据库】选项，在弹出【创建数据库】对话框的“数据库名称”栏填写数据库名为“</a:t>
            </a:r>
            <a:r>
              <a:rPr lang="en-US" altLang="zh-CN" dirty="0"/>
              <a:t>XSCJDB</a:t>
            </a:r>
            <a:r>
              <a:rPr lang="zh-CN" altLang="zh-CN" dirty="0"/>
              <a:t>”，单击【确定】按钮，可看到在原“数据库”节点下多了“</a:t>
            </a:r>
            <a:r>
              <a:rPr lang="en-US" altLang="zh-CN" dirty="0"/>
              <a:t>XSCJDB</a:t>
            </a:r>
            <a:r>
              <a:rPr lang="zh-CN" altLang="zh-CN" dirty="0"/>
              <a:t>”项，如图</a:t>
            </a:r>
            <a:r>
              <a:rPr lang="en-US" altLang="zh-CN" dirty="0"/>
              <a:t>9.2</a:t>
            </a:r>
            <a:r>
              <a:rPr lang="zh-CN" altLang="zh-CN" dirty="0"/>
              <a:t>所示，表示数据库创建成功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13937"/>
              </p:ext>
            </p:extLst>
          </p:nvPr>
        </p:nvGraphicFramePr>
        <p:xfrm>
          <a:off x="2339162" y="2339163"/>
          <a:ext cx="7697972" cy="2611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Visio" r:id="rId3" imgW="8791206" imgH="2972160" progId="Visio.Drawing.11">
                  <p:embed/>
                </p:oleObj>
              </mc:Choice>
              <mc:Fallback>
                <p:oleObj name="Visio" r:id="rId3" imgW="8791206" imgH="297216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162" y="2339163"/>
                        <a:ext cx="7697972" cy="26112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699855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．创建数据库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237" y="1339702"/>
            <a:ext cx="1013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）右键单击数据库实例节点，选择【新建查询】选项，在查询语句编辑窗口中输入命令语句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57954" y="1739528"/>
            <a:ext cx="904270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alter database XSCJDB collate </a:t>
            </a:r>
            <a:r>
              <a:rPr lang="en-US" altLang="zh-CN" dirty="0" err="1"/>
              <a:t>Chinese_PRC_CI_AS</a:t>
            </a:r>
            <a:r>
              <a:rPr lang="en-US" altLang="zh-CN" dirty="0"/>
              <a:t>;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010091" y="2180050"/>
            <a:ext cx="995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然后单击编辑窗左上角的 </a:t>
            </a: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zh-CN" dirty="0" smtClean="0"/>
              <a:t>按钮</a:t>
            </a:r>
            <a:r>
              <a:rPr lang="zh-CN" altLang="zh-CN" dirty="0"/>
              <a:t>，执行该语句，如图</a:t>
            </a:r>
            <a:r>
              <a:rPr lang="en-US" altLang="zh-CN" dirty="0"/>
              <a:t>9.3</a:t>
            </a:r>
            <a:r>
              <a:rPr lang="zh-CN" altLang="zh-CN" dirty="0"/>
              <a:t>所示。这是为了将数据库编码格式设置为中文，以便稍后创建表时能正常录入中文汉字数据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887999"/>
              </p:ext>
            </p:extLst>
          </p:nvPr>
        </p:nvGraphicFramePr>
        <p:xfrm>
          <a:off x="2128918" y="2977117"/>
          <a:ext cx="7934164" cy="1488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Visio" r:id="rId3" imgW="9820683" imgH="1849230" progId="Visio.Drawing.11">
                  <p:embed/>
                </p:oleObj>
              </mc:Choice>
              <mc:Fallback>
                <p:oleObj name="Visio" r:id="rId3" imgW="9820683" imgH="18492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918" y="2977117"/>
                        <a:ext cx="7934164" cy="14885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7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59" y="2262689"/>
            <a:ext cx="204787" cy="20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10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．创建表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1991" y="1254642"/>
            <a:ext cx="9973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 smtClean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）在“</a:t>
            </a:r>
            <a:r>
              <a:rPr lang="en-US" altLang="zh-CN" dirty="0"/>
              <a:t>SQL Server</a:t>
            </a:r>
            <a:r>
              <a:rPr lang="zh-CN" altLang="zh-CN" dirty="0"/>
              <a:t>对象资源管理器”窗口中，展开刚创建的数据库项，右键单击“表”节点，选择【添加新表】选项，在“</a:t>
            </a:r>
            <a:r>
              <a:rPr lang="en-US" altLang="zh-CN" dirty="0" err="1"/>
              <a:t>dbo.Table</a:t>
            </a:r>
            <a:r>
              <a:rPr lang="en-US" altLang="zh-CN" dirty="0"/>
              <a:t>[</a:t>
            </a:r>
            <a:r>
              <a:rPr lang="zh-CN" altLang="zh-CN" dirty="0"/>
              <a:t>设计</a:t>
            </a:r>
            <a:r>
              <a:rPr lang="en-US" altLang="zh-CN" dirty="0"/>
              <a:t>]</a:t>
            </a:r>
            <a:r>
              <a:rPr lang="zh-CN" altLang="zh-CN" dirty="0"/>
              <a:t>”窗口中编辑设置表各列的名称、数据类型、是否允许空值及默认值等属性，在设置的过程中在窗口下部“</a:t>
            </a:r>
            <a:r>
              <a:rPr lang="en-US" altLang="zh-CN" dirty="0"/>
              <a:t>T-SQL</a:t>
            </a:r>
            <a:r>
              <a:rPr lang="zh-CN" altLang="zh-CN" dirty="0"/>
              <a:t>”子窗口中自动生成创建表所对应的</a:t>
            </a:r>
            <a:r>
              <a:rPr lang="en-US" altLang="zh-CN" dirty="0"/>
              <a:t>SQL</a:t>
            </a:r>
            <a:r>
              <a:rPr lang="zh-CN" altLang="zh-CN" dirty="0"/>
              <a:t>语句，用户也可以通过直接修改下面的语句来修改表的设置，如图</a:t>
            </a:r>
            <a:r>
              <a:rPr lang="en-US" altLang="zh-CN" dirty="0"/>
              <a:t>9.4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060854"/>
              </p:ext>
            </p:extLst>
          </p:nvPr>
        </p:nvGraphicFramePr>
        <p:xfrm>
          <a:off x="2757377" y="2540030"/>
          <a:ext cx="6677246" cy="3484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Visio" r:id="rId3" imgW="9856881" imgH="5139720" progId="Visio.Drawing.11">
                  <p:embed/>
                </p:oleObj>
              </mc:Choice>
              <mc:Fallback>
                <p:oleObj name="Visio" r:id="rId3" imgW="9856881" imgH="51397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377" y="2540030"/>
                        <a:ext cx="6677246" cy="3484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604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．创建表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0" y="1233377"/>
            <a:ext cx="1014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）给新表设计字段和字段类型（参考前表</a:t>
            </a:r>
            <a:r>
              <a:rPr lang="en-US" altLang="zh-CN" dirty="0"/>
              <a:t>9.1</a:t>
            </a:r>
            <a:r>
              <a:rPr lang="zh-CN" altLang="zh-CN" dirty="0"/>
              <a:t>），设计完成后，在下方“</a:t>
            </a:r>
            <a:r>
              <a:rPr lang="en-US" altLang="zh-CN" dirty="0"/>
              <a:t>T-SQL</a:t>
            </a:r>
            <a:r>
              <a:rPr lang="zh-CN" altLang="zh-CN" dirty="0"/>
              <a:t>”子窗口中修改表名为“</a:t>
            </a:r>
            <a:r>
              <a:rPr lang="en-US" altLang="zh-CN" dirty="0"/>
              <a:t>XSB</a:t>
            </a:r>
            <a:r>
              <a:rPr lang="zh-CN" altLang="zh-CN" dirty="0"/>
              <a:t>”，然后单击设计窗口左上方的 </a:t>
            </a:r>
            <a:r>
              <a:rPr lang="en-US" altLang="zh-CN" dirty="0" smtClean="0"/>
              <a:t>              </a:t>
            </a:r>
            <a:r>
              <a:rPr lang="zh-CN" altLang="zh-CN" dirty="0"/>
              <a:t>按钮，如图</a:t>
            </a:r>
            <a:r>
              <a:rPr lang="en-US" altLang="zh-CN" dirty="0"/>
              <a:t>9.5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853" y="1585026"/>
            <a:ext cx="796371" cy="2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26205"/>
              </p:ext>
            </p:extLst>
          </p:nvPr>
        </p:nvGraphicFramePr>
        <p:xfrm>
          <a:off x="2430611" y="2094614"/>
          <a:ext cx="7538484" cy="4063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Visio" r:id="rId4" imgW="9037297" imgH="4865940" progId="Visio.Drawing.11">
                  <p:embed/>
                </p:oleObj>
              </mc:Choice>
              <mc:Fallback>
                <p:oleObj name="Visio" r:id="rId4" imgW="9037297" imgH="48659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611" y="2094614"/>
                        <a:ext cx="7538484" cy="40637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5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．创建表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7051" y="1265274"/>
            <a:ext cx="998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）单击 </a:t>
            </a:r>
            <a:r>
              <a:rPr lang="en-US" altLang="zh-CN" dirty="0"/>
              <a:t> </a:t>
            </a:r>
            <a:r>
              <a:rPr lang="zh-CN" altLang="zh-CN" dirty="0"/>
              <a:t>按钮后，会弹出【预览数据库更新】对话框，单击【更新数据库】按钮提交对数据库的更改，系统开始执行创建表的操作，稍等一会儿，可看到底部“数据工具操作”子窗口中显示已成功更新的提示信息，此时展开“</a:t>
            </a:r>
            <a:r>
              <a:rPr lang="en-US" altLang="zh-CN" dirty="0"/>
              <a:t>XSCJDB</a:t>
            </a:r>
            <a:r>
              <a:rPr lang="zh-CN" altLang="zh-CN" dirty="0"/>
              <a:t>”节点，可看到在“表”子节点下多了“</a:t>
            </a:r>
            <a:r>
              <a:rPr lang="en-US" altLang="zh-CN" dirty="0" err="1"/>
              <a:t>dbo.XSB</a:t>
            </a:r>
            <a:r>
              <a:rPr lang="zh-CN" altLang="zh-CN" dirty="0"/>
              <a:t>”项，表示</a:t>
            </a:r>
            <a:r>
              <a:rPr lang="en-US" altLang="zh-CN" dirty="0"/>
              <a:t>XSB</a:t>
            </a:r>
            <a:r>
              <a:rPr lang="zh-CN" altLang="zh-CN" dirty="0"/>
              <a:t>表创建成功，如图</a:t>
            </a:r>
            <a:r>
              <a:rPr lang="en-US" altLang="zh-CN" dirty="0"/>
              <a:t>9.6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303376"/>
              </p:ext>
            </p:extLst>
          </p:nvPr>
        </p:nvGraphicFramePr>
        <p:xfrm>
          <a:off x="2764908" y="2541181"/>
          <a:ext cx="6662184" cy="3592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Visio" r:id="rId3" imgW="10093787" imgH="5432130" progId="Visio.Drawing.11">
                  <p:embed/>
                </p:oleObj>
              </mc:Choice>
              <mc:Fallback>
                <p:oleObj name="Visio" r:id="rId3" imgW="10093787" imgH="54321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908" y="2541181"/>
                        <a:ext cx="6662184" cy="35926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699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．创建表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5786" y="1360967"/>
            <a:ext cx="969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2925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）以同样的方法创建</a:t>
            </a:r>
            <a:r>
              <a:rPr lang="en-US" altLang="zh-CN" dirty="0"/>
              <a:t>KCB</a:t>
            </a:r>
            <a:r>
              <a:rPr lang="zh-CN" altLang="zh-CN" dirty="0"/>
              <a:t>（课程表）和</a:t>
            </a:r>
            <a:r>
              <a:rPr lang="en-US" altLang="zh-CN" dirty="0"/>
              <a:t>CJB</a:t>
            </a:r>
            <a:r>
              <a:rPr lang="zh-CN" altLang="zh-CN" dirty="0"/>
              <a:t>（成绩表），表的结构参考前表</a:t>
            </a:r>
            <a:r>
              <a:rPr lang="en-US" altLang="zh-CN" dirty="0"/>
              <a:t>9.2</a:t>
            </a:r>
            <a:r>
              <a:rPr lang="zh-CN" altLang="zh-CN" dirty="0"/>
              <a:t>和表</a:t>
            </a:r>
            <a:r>
              <a:rPr lang="en-US" altLang="zh-CN" dirty="0"/>
              <a:t>9.3</a:t>
            </a:r>
            <a:r>
              <a:rPr lang="zh-CN" altLang="zh-CN" dirty="0"/>
              <a:t>，设计界面分别如图</a:t>
            </a:r>
            <a:r>
              <a:rPr lang="en-US" altLang="zh-CN" dirty="0"/>
              <a:t>9.7</a:t>
            </a:r>
            <a:r>
              <a:rPr lang="zh-CN" altLang="zh-CN" dirty="0"/>
              <a:t>和图</a:t>
            </a:r>
            <a:r>
              <a:rPr lang="en-US" altLang="zh-CN" dirty="0"/>
              <a:t>9.8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01" y="2211572"/>
            <a:ext cx="3943350" cy="293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31" y="2245905"/>
            <a:ext cx="3908453" cy="293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08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711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636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256599" y="3397965"/>
            <a:ext cx="1984182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关系模型</a:t>
            </a:r>
          </a:p>
        </p:txBody>
      </p:sp>
    </p:spTree>
    <p:extLst>
      <p:ext uri="{BB962C8B-B14F-4D97-AF65-F5344CB8AC3E}">
        <p14:creationId xmlns:p14="http://schemas.microsoft.com/office/powerpoint/2010/main" val="344986573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．录入数据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093" y="1233377"/>
            <a:ext cx="10292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在“</a:t>
            </a:r>
            <a:r>
              <a:rPr lang="en-US" altLang="zh-CN" dirty="0"/>
              <a:t>SQL Server</a:t>
            </a:r>
            <a:r>
              <a:rPr lang="zh-CN" altLang="zh-CN" dirty="0"/>
              <a:t>对象资源管理器”窗口中，展开树状目录，找到并右键单击</a:t>
            </a:r>
            <a:r>
              <a:rPr lang="en-US" altLang="zh-CN" dirty="0" err="1"/>
              <a:t>dbo.XSB</a:t>
            </a:r>
            <a:r>
              <a:rPr lang="zh-CN" altLang="zh-CN" dirty="0"/>
              <a:t>表，选择【查看数据】选项，如图</a:t>
            </a:r>
            <a:r>
              <a:rPr lang="en-US" altLang="zh-CN" dirty="0"/>
              <a:t>9.9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638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291" y="1956390"/>
            <a:ext cx="3966128" cy="364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9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3</a:t>
            </a:r>
            <a:r>
              <a:rPr lang="zh-CN" altLang="zh-CN" sz="2800" b="1" dirty="0"/>
              <a:t>．录入数据</a:t>
            </a:r>
          </a:p>
        </p:txBody>
      </p:sp>
      <p:sp>
        <p:nvSpPr>
          <p:cNvPr id="3" name="矩形 2"/>
          <p:cNvSpPr/>
          <p:nvPr/>
        </p:nvSpPr>
        <p:spPr>
          <a:xfrm>
            <a:off x="1402199" y="1564389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进入表内容编辑模式，如图</a:t>
            </a:r>
            <a:r>
              <a:rPr lang="en-US" altLang="zh-CN" dirty="0"/>
              <a:t>9.10</a:t>
            </a:r>
            <a:r>
              <a:rPr lang="zh-CN" altLang="zh-CN" dirty="0"/>
              <a:t>所示，在其中录入数据。</a:t>
            </a:r>
          </a:p>
        </p:txBody>
      </p:sp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429" y="2053412"/>
            <a:ext cx="7308850" cy="164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3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7098979" y="3627471"/>
            <a:ext cx="3676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en-US" altLang="zh-CN" sz="3200" b="1" dirty="0"/>
              <a:t>ADO.NET</a:t>
            </a:r>
            <a:r>
              <a:rPr lang="zh-CN" altLang="zh-CN" sz="3200" b="1" dirty="0"/>
              <a:t>原理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22015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766534" y="3397963"/>
            <a:ext cx="2732568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201460059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概述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8316" y="1488558"/>
            <a:ext cx="96649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dirty="0"/>
              <a:t>ADO.NET</a:t>
            </a:r>
            <a:r>
              <a:rPr lang="zh-CN" altLang="zh-CN" dirty="0"/>
              <a:t>的名称起源于</a:t>
            </a:r>
            <a:r>
              <a:rPr lang="en-US" altLang="zh-CN" dirty="0"/>
              <a:t>ADO</a:t>
            </a:r>
            <a:r>
              <a:rPr lang="zh-CN" altLang="zh-CN" dirty="0"/>
              <a:t>（</a:t>
            </a:r>
            <a:r>
              <a:rPr lang="en-US" altLang="zh-CN" dirty="0"/>
              <a:t>ActiveX Data Objects</a:t>
            </a:r>
            <a:r>
              <a:rPr lang="zh-CN" altLang="zh-CN" dirty="0"/>
              <a:t>），这是一个</a:t>
            </a:r>
            <a:r>
              <a:rPr lang="en-US" altLang="zh-CN" dirty="0"/>
              <a:t>COM</a:t>
            </a:r>
            <a:r>
              <a:rPr lang="zh-CN" altLang="zh-CN" dirty="0"/>
              <a:t>组件库，用于在以往的</a:t>
            </a:r>
            <a:r>
              <a:rPr lang="en-US" altLang="zh-CN" dirty="0"/>
              <a:t>Microsoft</a:t>
            </a:r>
            <a:r>
              <a:rPr lang="zh-CN" altLang="zh-CN" dirty="0"/>
              <a:t>技术中访问数据。</a:t>
            </a:r>
            <a:r>
              <a:rPr lang="en-US" altLang="zh-CN" dirty="0"/>
              <a:t>ADO.NET</a:t>
            </a:r>
            <a:r>
              <a:rPr lang="zh-CN" altLang="zh-CN" dirty="0"/>
              <a:t>数据模型从</a:t>
            </a:r>
            <a:r>
              <a:rPr lang="en-US" altLang="zh-CN" dirty="0"/>
              <a:t>ADO</a:t>
            </a:r>
            <a:r>
              <a:rPr lang="zh-CN" altLang="zh-CN" dirty="0"/>
              <a:t>发展而来，但它不只是对</a:t>
            </a:r>
            <a:r>
              <a:rPr lang="en-US" altLang="zh-CN" dirty="0"/>
              <a:t>ADO</a:t>
            </a:r>
            <a:r>
              <a:rPr lang="zh-CN" altLang="zh-CN" dirty="0"/>
              <a:t>的改进，而是采用了一种全新的技术，其特点主要表现在以下几个方面：</a:t>
            </a:r>
          </a:p>
          <a:p>
            <a:pPr indent="446088">
              <a:lnSpc>
                <a:spcPct val="150000"/>
              </a:lnSpc>
            </a:pPr>
            <a:r>
              <a:rPr lang="zh-CN" altLang="en-US" dirty="0" smtClean="0">
                <a:sym typeface="Wingdings"/>
              </a:rPr>
              <a:t> </a:t>
            </a:r>
            <a:r>
              <a:rPr lang="zh-CN" altLang="zh-CN" dirty="0" smtClean="0"/>
              <a:t>不再</a:t>
            </a:r>
            <a:r>
              <a:rPr lang="zh-CN" altLang="zh-CN" dirty="0"/>
              <a:t>采用</a:t>
            </a:r>
            <a:r>
              <a:rPr lang="en-US" altLang="zh-CN" dirty="0"/>
              <a:t>ActiveX</a:t>
            </a:r>
            <a:r>
              <a:rPr lang="zh-CN" altLang="zh-CN" dirty="0"/>
              <a:t>技术，而是与</a:t>
            </a:r>
            <a:r>
              <a:rPr lang="en-US" altLang="zh-CN" dirty="0"/>
              <a:t>.NET</a:t>
            </a:r>
            <a:r>
              <a:rPr lang="zh-CN" altLang="zh-CN" dirty="0"/>
              <a:t>框架紧密结合。</a:t>
            </a:r>
          </a:p>
          <a:p>
            <a:pPr indent="446088">
              <a:lnSpc>
                <a:spcPct val="150000"/>
              </a:lnSpc>
            </a:pPr>
            <a:r>
              <a:rPr lang="zh-CN" altLang="en-US" dirty="0" smtClean="0">
                <a:sym typeface="Wingdings"/>
              </a:rPr>
              <a:t> </a:t>
            </a:r>
            <a:r>
              <a:rPr lang="zh-CN" altLang="zh-CN" dirty="0" smtClean="0"/>
              <a:t>包含</a:t>
            </a:r>
            <a:r>
              <a:rPr lang="zh-CN" altLang="zh-CN" dirty="0"/>
              <a:t>对</a:t>
            </a:r>
            <a:r>
              <a:rPr lang="en-US" altLang="zh-CN" dirty="0"/>
              <a:t>XML</a:t>
            </a:r>
            <a:r>
              <a:rPr lang="zh-CN" altLang="zh-CN" dirty="0"/>
              <a:t>标准的完全支持，旨在跨平台交换数据。</a:t>
            </a:r>
          </a:p>
          <a:p>
            <a:pPr indent="446088">
              <a:lnSpc>
                <a:spcPct val="150000"/>
              </a:lnSpc>
            </a:pPr>
            <a:r>
              <a:rPr lang="zh-CN" altLang="en-US" dirty="0" smtClean="0">
                <a:sym typeface="Wingdings"/>
              </a:rPr>
              <a:t> </a:t>
            </a:r>
            <a:r>
              <a:rPr lang="zh-CN" altLang="zh-CN" dirty="0" smtClean="0"/>
              <a:t>同时</a:t>
            </a:r>
            <a:r>
              <a:rPr lang="zh-CN" altLang="zh-CN" dirty="0"/>
              <a:t>支持在线（与数据源连接）和离线（断开连接）两种工作方式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59044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概述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8316" y="1307805"/>
            <a:ext cx="9771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图</a:t>
            </a:r>
            <a:r>
              <a:rPr lang="en-US" altLang="zh-CN" dirty="0"/>
              <a:t>9.11</a:t>
            </a:r>
            <a:r>
              <a:rPr lang="zh-CN" altLang="zh-CN" dirty="0"/>
              <a:t>展示了</a:t>
            </a:r>
            <a:r>
              <a:rPr lang="en-US" altLang="zh-CN" dirty="0"/>
              <a:t>ADO.NET</a:t>
            </a:r>
            <a:r>
              <a:rPr lang="zh-CN" altLang="zh-CN" dirty="0"/>
              <a:t>的架构总览。其中，数据存储区为各种类型的数据源（可以是各种数据库或</a:t>
            </a:r>
            <a:r>
              <a:rPr lang="en-US" altLang="zh-CN" dirty="0"/>
              <a:t>XML</a:t>
            </a:r>
            <a:r>
              <a:rPr lang="zh-CN" altLang="zh-CN" dirty="0"/>
              <a:t>数据）；数据提供器（程序）用于建立数据源与</a:t>
            </a:r>
            <a:r>
              <a:rPr lang="en-US" altLang="zh-CN" dirty="0"/>
              <a:t>ADO.NET</a:t>
            </a:r>
            <a:r>
              <a:rPr lang="zh-CN" altLang="zh-CN" dirty="0"/>
              <a:t>接口（数据层）之间的联系，它能连接各种类型的数据，并能按要求将数据源中的数据提供给</a:t>
            </a:r>
            <a:r>
              <a:rPr lang="en-US" altLang="zh-CN" dirty="0"/>
              <a:t>ADO.NET</a:t>
            </a:r>
            <a:r>
              <a:rPr lang="zh-CN" altLang="zh-CN" dirty="0"/>
              <a:t>接口或者向数据源返回编辑后的数据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8434" name="Picture 2" descr="9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784" y="2508133"/>
            <a:ext cx="4897769" cy="38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764272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412526" y="3408595"/>
            <a:ext cx="338863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对象模型</a:t>
            </a:r>
          </a:p>
        </p:txBody>
      </p:sp>
    </p:spTree>
    <p:extLst>
      <p:ext uri="{BB962C8B-B14F-4D97-AF65-F5344CB8AC3E}">
        <p14:creationId xmlns:p14="http://schemas.microsoft.com/office/powerpoint/2010/main" val="299426861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对象模型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5786" y="1446028"/>
            <a:ext cx="957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图</a:t>
            </a:r>
            <a:r>
              <a:rPr lang="en-US" altLang="zh-CN" dirty="0"/>
              <a:t>9.12</a:t>
            </a:r>
            <a:r>
              <a:rPr lang="zh-CN" altLang="zh-CN" dirty="0"/>
              <a:t>展示了</a:t>
            </a:r>
            <a:r>
              <a:rPr lang="en-US" altLang="zh-CN" dirty="0"/>
              <a:t>ADO.NET</a:t>
            </a:r>
            <a:r>
              <a:rPr lang="zh-CN" altLang="zh-CN" dirty="0"/>
              <a:t>对象模型中的主要对象。当然，实际的</a:t>
            </a:r>
            <a:r>
              <a:rPr lang="en-US" altLang="zh-CN" dirty="0"/>
              <a:t>ADO.NET</a:t>
            </a:r>
            <a:r>
              <a:rPr lang="zh-CN" altLang="zh-CN" dirty="0"/>
              <a:t>类库是极其复杂的，但读者只需了解图</a:t>
            </a:r>
            <a:r>
              <a:rPr lang="en-US" altLang="zh-CN" dirty="0"/>
              <a:t>9.12</a:t>
            </a:r>
            <a:r>
              <a:rPr lang="zh-CN" altLang="zh-CN" dirty="0"/>
              <a:t>中几个主要对象及它们间的交互原理即可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19458" name="Picture 2" descr="9t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40" y="2230512"/>
            <a:ext cx="7052155" cy="286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2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ADO.NET</a:t>
            </a:r>
            <a:r>
              <a:rPr lang="zh-CN" altLang="zh-CN" sz="2800" b="1" dirty="0"/>
              <a:t>对象模型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4009" y="1541721"/>
            <a:ext cx="96543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下面就这几个主要对象一一做简单的介绍。</a:t>
            </a:r>
          </a:p>
          <a:p>
            <a:pPr indent="446088"/>
            <a:r>
              <a:rPr lang="en-US" altLang="zh-CN" b="1" dirty="0" smtClean="0">
                <a:sym typeface="Wingdings"/>
              </a:rPr>
              <a:t>  </a:t>
            </a:r>
            <a:r>
              <a:rPr lang="en-US" altLang="zh-CN" b="1" dirty="0" smtClean="0"/>
              <a:t>Connection</a:t>
            </a:r>
            <a:r>
              <a:rPr lang="zh-CN" altLang="zh-CN" b="1" dirty="0"/>
              <a:t>对象</a:t>
            </a:r>
            <a:r>
              <a:rPr lang="zh-CN" altLang="zh-CN" dirty="0"/>
              <a:t>：表示与一个数据源的物理连接。它的属性决定了数据源类型、所连接到的数据库和连接字符串。</a:t>
            </a:r>
          </a:p>
          <a:p>
            <a:pPr indent="446088"/>
            <a:r>
              <a:rPr lang="en-US" altLang="zh-CN" b="1" dirty="0">
                <a:sym typeface="Wingdings"/>
              </a:rPr>
              <a:t> </a:t>
            </a:r>
            <a:r>
              <a:rPr lang="en-US" altLang="zh-CN" dirty="0"/>
              <a:t> </a:t>
            </a:r>
            <a:r>
              <a:rPr lang="en-US" altLang="zh-CN" b="1" dirty="0" smtClean="0"/>
              <a:t>Command</a:t>
            </a:r>
            <a:r>
              <a:rPr lang="zh-CN" altLang="zh-CN" b="1" dirty="0"/>
              <a:t>对象</a:t>
            </a:r>
            <a:r>
              <a:rPr lang="zh-CN" altLang="zh-CN" dirty="0"/>
              <a:t>：代表在数据源上执行的一条</a:t>
            </a:r>
            <a:r>
              <a:rPr lang="en-US" altLang="zh-CN" dirty="0"/>
              <a:t>SQL</a:t>
            </a:r>
            <a:r>
              <a:rPr lang="zh-CN" altLang="zh-CN" dirty="0"/>
              <a:t>语句或一个存储过程。一个</a:t>
            </a:r>
            <a:r>
              <a:rPr lang="en-US" altLang="zh-CN" dirty="0"/>
              <a:t>Connection</a:t>
            </a:r>
            <a:r>
              <a:rPr lang="zh-CN" altLang="zh-CN" dirty="0"/>
              <a:t>对象可以独立地创建和执行很多不同的</a:t>
            </a:r>
            <a:r>
              <a:rPr lang="en-US" altLang="zh-CN" dirty="0"/>
              <a:t>Command</a:t>
            </a:r>
            <a:r>
              <a:rPr lang="zh-CN" altLang="zh-CN" dirty="0"/>
              <a:t>对象。</a:t>
            </a:r>
          </a:p>
          <a:p>
            <a:pPr indent="446088"/>
            <a:r>
              <a:rPr lang="en-US" altLang="zh-CN" b="1" dirty="0">
                <a:sym typeface="Wingdings"/>
              </a:rPr>
              <a:t> </a:t>
            </a:r>
            <a:r>
              <a:rPr lang="en-US" altLang="zh-CN" dirty="0"/>
              <a:t> </a:t>
            </a:r>
            <a:r>
              <a:rPr lang="en-US" altLang="zh-CN" b="1" dirty="0" err="1" smtClean="0"/>
              <a:t>DataAdapter</a:t>
            </a:r>
            <a:r>
              <a:rPr lang="zh-CN" altLang="zh-CN" b="1" dirty="0"/>
              <a:t>对象</a:t>
            </a:r>
            <a:r>
              <a:rPr lang="zh-CN" altLang="zh-CN" dirty="0"/>
              <a:t>：又称“数据适配器”，是功能最复杂的对象，用作</a:t>
            </a:r>
            <a:r>
              <a:rPr lang="en-US" altLang="zh-CN" dirty="0"/>
              <a:t>Connection</a:t>
            </a:r>
            <a:r>
              <a:rPr lang="zh-CN" altLang="zh-CN" dirty="0"/>
              <a:t>对象和数据集之间的桥梁。它管理了</a:t>
            </a:r>
            <a:r>
              <a:rPr lang="en-US" altLang="zh-CN" dirty="0"/>
              <a:t>4</a:t>
            </a:r>
            <a:r>
              <a:rPr lang="zh-CN" altLang="zh-CN" dirty="0"/>
              <a:t>个</a:t>
            </a:r>
            <a:r>
              <a:rPr lang="en-US" altLang="zh-CN" dirty="0"/>
              <a:t>Command</a:t>
            </a:r>
            <a:r>
              <a:rPr lang="zh-CN" altLang="zh-CN" dirty="0"/>
              <a:t>对象（</a:t>
            </a:r>
            <a:r>
              <a:rPr lang="en-US" altLang="zh-CN" dirty="0" err="1"/>
              <a:t>SelectCommand</a:t>
            </a:r>
            <a:r>
              <a:rPr lang="zh-CN" altLang="zh-CN" dirty="0"/>
              <a:t>、</a:t>
            </a:r>
            <a:r>
              <a:rPr lang="en-US" altLang="zh-CN" dirty="0" err="1"/>
              <a:t>UpdateCommand</a:t>
            </a:r>
            <a:r>
              <a:rPr lang="zh-CN" altLang="zh-CN" dirty="0"/>
              <a:t>、</a:t>
            </a:r>
            <a:r>
              <a:rPr lang="en-US" altLang="zh-CN" dirty="0" err="1"/>
              <a:t>InsertCommand</a:t>
            </a:r>
            <a:r>
              <a:rPr lang="zh-CN" altLang="zh-CN" dirty="0"/>
              <a:t>和</a:t>
            </a:r>
            <a:r>
              <a:rPr lang="en-US" altLang="zh-CN" dirty="0" err="1"/>
              <a:t>DeleteCommand</a:t>
            </a:r>
            <a:r>
              <a:rPr lang="zh-CN" altLang="zh-CN" dirty="0"/>
              <a:t>），用来处理数据集和数据源的通信。其中</a:t>
            </a:r>
            <a:r>
              <a:rPr lang="en-US" altLang="zh-CN" dirty="0" err="1"/>
              <a:t>SelectCommand</a:t>
            </a:r>
            <a:r>
              <a:rPr lang="zh-CN" altLang="zh-CN" dirty="0"/>
              <a:t>对象用于填充数据集，而其他三个对象则在需要时用来更新、插入或删除数据源中的数据。</a:t>
            </a:r>
          </a:p>
          <a:p>
            <a:pPr indent="446088"/>
            <a:r>
              <a:rPr lang="en-US" altLang="zh-CN" b="1" dirty="0">
                <a:sym typeface="Wingdings"/>
              </a:rPr>
              <a:t> </a:t>
            </a:r>
            <a:r>
              <a:rPr lang="en-US" altLang="zh-CN" dirty="0"/>
              <a:t> </a:t>
            </a:r>
            <a:r>
              <a:rPr lang="en-US" altLang="zh-CN" b="1" dirty="0" err="1" smtClean="0"/>
              <a:t>DataReader</a:t>
            </a:r>
            <a:r>
              <a:rPr lang="zh-CN" altLang="zh-CN" b="1" dirty="0"/>
              <a:t>对象</a:t>
            </a:r>
            <a:r>
              <a:rPr lang="zh-CN" altLang="zh-CN" dirty="0"/>
              <a:t>：是一种快速、低开销的对象，用于从数据源中获取仅转发的、只读的数据流，往往用来显示查询结果。它不能用代码直接创建，只能通过调用</a:t>
            </a:r>
            <a:r>
              <a:rPr lang="en-US" altLang="zh-CN" dirty="0"/>
              <a:t>Command</a:t>
            </a:r>
            <a:r>
              <a:rPr lang="zh-CN" altLang="zh-CN" dirty="0"/>
              <a:t>对象的</a:t>
            </a:r>
            <a:r>
              <a:rPr lang="en-US" altLang="zh-CN" dirty="0" err="1"/>
              <a:t>ExecuteReader</a:t>
            </a:r>
            <a:r>
              <a:rPr lang="en-US" altLang="zh-CN" dirty="0"/>
              <a:t>( )</a:t>
            </a:r>
            <a:r>
              <a:rPr lang="zh-CN" altLang="zh-CN" dirty="0"/>
              <a:t>方法来创建。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517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607038" y="3397963"/>
            <a:ext cx="338863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数据集与离线访问</a:t>
            </a:r>
          </a:p>
        </p:txBody>
      </p:sp>
      <p:sp>
        <p:nvSpPr>
          <p:cNvPr id="2" name="矩形 1"/>
          <p:cNvSpPr/>
          <p:nvPr/>
        </p:nvSpPr>
        <p:spPr>
          <a:xfrm>
            <a:off x="4485171" y="4031144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．数据集</a:t>
            </a:r>
          </a:p>
        </p:txBody>
      </p:sp>
      <p:sp>
        <p:nvSpPr>
          <p:cNvPr id="3" name="矩形 2"/>
          <p:cNvSpPr/>
          <p:nvPr/>
        </p:nvSpPr>
        <p:spPr>
          <a:xfrm>
            <a:off x="5798489" y="4031144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．离线访问原理</a:t>
            </a:r>
          </a:p>
        </p:txBody>
      </p:sp>
    </p:spTree>
    <p:extLst>
      <p:ext uri="{BB962C8B-B14F-4D97-AF65-F5344CB8AC3E}">
        <p14:creationId xmlns:p14="http://schemas.microsoft.com/office/powerpoint/2010/main" val="241394232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</a:p>
        </p:txBody>
      </p:sp>
      <p:sp>
        <p:nvSpPr>
          <p:cNvPr id="2" name="矩形 1"/>
          <p:cNvSpPr/>
          <p:nvPr/>
        </p:nvSpPr>
        <p:spPr>
          <a:xfrm>
            <a:off x="1282995" y="1213240"/>
            <a:ext cx="944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学生表涉及的主要信息有：学号、姓名、性别、出生日期、专业、总学分和备注，见表</a:t>
            </a:r>
            <a:r>
              <a:rPr lang="en-US" altLang="zh-CN" dirty="0"/>
              <a:t>9.1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107679"/>
              </p:ext>
            </p:extLst>
          </p:nvPr>
        </p:nvGraphicFramePr>
        <p:xfrm>
          <a:off x="1509823" y="1657000"/>
          <a:ext cx="9611832" cy="4907280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950228"/>
                <a:gridCol w="1032104"/>
                <a:gridCol w="676923"/>
                <a:gridCol w="1386133"/>
                <a:gridCol w="1237372"/>
                <a:gridCol w="1032104"/>
                <a:gridCol w="3296968"/>
              </a:tblGrid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号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姓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性别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出生日期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专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业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总 学 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备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王林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2000-02-10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程明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2001-02-01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171103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王燕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1999-10-06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171104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韦严平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2000-08-26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171106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李方方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2000-11-20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171107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李明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2000-05-01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提前修完《数据结构》，并获学分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171108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林一帆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1999-08-05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已提前修完一门课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171109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张强民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1998-08-11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张蔚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2001-07-22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三好生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171111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赵琳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2000-03-18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171113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严红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1999-08-11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计算机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有一门课不及格，待补考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王敏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1998-06-10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王林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1999-01-29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有一门课不及格，待补考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171203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王玉民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2000-03-26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171204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马琳琳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1998-02-10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171206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李计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1999-09-20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李红庆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1999-05-01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已提前修完一门课，并获得学分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171216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孙祥欣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1998-03-09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171218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孙研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2000-10-09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171220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吴薇华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2000-03-18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171221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刘燕敏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1999-11-12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42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3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171241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罗林琳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2000-01-30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通信工程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50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/>
                          <a:ea typeface="宋体"/>
                          <a:cs typeface="Times New Roman"/>
                        </a:rPr>
                        <a:t>转专业学习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0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．数据集</a:t>
            </a:r>
          </a:p>
        </p:txBody>
      </p:sp>
      <p:sp>
        <p:nvSpPr>
          <p:cNvPr id="3" name="矩形 2"/>
          <p:cNvSpPr/>
          <p:nvPr/>
        </p:nvSpPr>
        <p:spPr>
          <a:xfrm>
            <a:off x="1080975" y="1362096"/>
            <a:ext cx="7892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数据集实质上就是记录在内存中的数据的集合，它的结构如图</a:t>
            </a:r>
            <a:r>
              <a:rPr lang="en-US" altLang="zh-CN" dirty="0"/>
              <a:t>9.13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20482" name="Picture 2" descr="9t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32" y="1842017"/>
            <a:ext cx="3342019" cy="382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2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1</a:t>
            </a:r>
            <a:r>
              <a:rPr lang="zh-CN" altLang="zh-CN" sz="2800" b="1" dirty="0"/>
              <a:t>．数据集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1991" y="1353052"/>
            <a:ext cx="9792586" cy="460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下面就</a:t>
            </a:r>
            <a:r>
              <a:rPr lang="en-US" altLang="zh-CN" dirty="0" err="1"/>
              <a:t>DataTable</a:t>
            </a:r>
            <a:r>
              <a:rPr lang="zh-CN" altLang="zh-CN" dirty="0"/>
              <a:t>对象包含的三个集合加以说明：</a:t>
            </a:r>
          </a:p>
          <a:p>
            <a:pPr indent="446088">
              <a:lnSpc>
                <a:spcPct val="150000"/>
              </a:lnSpc>
            </a:pPr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</a:t>
            </a:r>
            <a:r>
              <a:rPr lang="en-US" altLang="zh-CN" dirty="0" smtClean="0"/>
              <a:t> </a:t>
            </a:r>
            <a:r>
              <a:rPr lang="en-US" altLang="zh-CN" b="1" dirty="0" err="1" smtClean="0"/>
              <a:t>DataRowCollection</a:t>
            </a:r>
            <a:r>
              <a:rPr lang="zh-CN" altLang="zh-CN" b="1" dirty="0"/>
              <a:t>集合：</a:t>
            </a:r>
            <a:r>
              <a:rPr lang="zh-CN" altLang="zh-CN" dirty="0"/>
              <a:t>包含的是实际数据，其中可能为空。对于每一行而言，数据表都会保留其原始值（</a:t>
            </a:r>
            <a:r>
              <a:rPr lang="en-US" altLang="zh-CN" dirty="0"/>
              <a:t>Original Value</a:t>
            </a:r>
            <a:r>
              <a:rPr lang="zh-CN" altLang="zh-CN" dirty="0"/>
              <a:t>）、当前值（</a:t>
            </a:r>
            <a:r>
              <a:rPr lang="en-US" altLang="zh-CN" dirty="0"/>
              <a:t>Current Value</a:t>
            </a:r>
            <a:r>
              <a:rPr lang="zh-CN" altLang="zh-CN" dirty="0"/>
              <a:t>）和建议值（</a:t>
            </a:r>
            <a:r>
              <a:rPr lang="en-US" altLang="zh-CN" dirty="0"/>
              <a:t>Proposed Value</a:t>
            </a:r>
            <a:r>
              <a:rPr lang="zh-CN" altLang="zh-CN" dirty="0"/>
              <a:t>），这些功能大大简化了编程任务。</a:t>
            </a:r>
          </a:p>
          <a:p>
            <a:pPr indent="446088">
              <a:lnSpc>
                <a:spcPct val="150000"/>
              </a:lnSpc>
            </a:pPr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</a:t>
            </a:r>
            <a:r>
              <a:rPr lang="en-US" altLang="zh-CN" b="1" dirty="0" err="1"/>
              <a:t>DataColumnCollection</a:t>
            </a:r>
            <a:r>
              <a:rPr lang="zh-CN" altLang="zh-CN" b="1" dirty="0"/>
              <a:t>集合</a:t>
            </a:r>
            <a:r>
              <a:rPr lang="zh-CN" altLang="zh-CN" dirty="0"/>
              <a:t>：定义了组成数据表的列。除了</a:t>
            </a:r>
            <a:r>
              <a:rPr lang="en-US" altLang="zh-CN" dirty="0" err="1"/>
              <a:t>ColumnName</a:t>
            </a:r>
            <a:r>
              <a:rPr lang="zh-CN" altLang="zh-CN" dirty="0"/>
              <a:t>和</a:t>
            </a:r>
            <a:r>
              <a:rPr lang="en-US" altLang="zh-CN" dirty="0" err="1"/>
              <a:t>DataType</a:t>
            </a:r>
            <a:r>
              <a:rPr lang="zh-CN" altLang="zh-CN" dirty="0"/>
              <a:t>属性外，还可指定该列能否为空值（</a:t>
            </a:r>
            <a:r>
              <a:rPr lang="en-US" altLang="zh-CN" dirty="0" err="1"/>
              <a:t>AllowDBNull</a:t>
            </a:r>
            <a:r>
              <a:rPr lang="zh-CN" altLang="zh-CN" dirty="0"/>
              <a:t>）、限制其最大长度（</a:t>
            </a:r>
            <a:r>
              <a:rPr lang="en-US" altLang="zh-CN" dirty="0" err="1"/>
              <a:t>MaxLength</a:t>
            </a:r>
            <a:r>
              <a:rPr lang="zh-CN" altLang="zh-CN" dirty="0"/>
              <a:t>）或将它定义为可计算值的表达式（</a:t>
            </a:r>
            <a:r>
              <a:rPr lang="en-US" altLang="zh-CN" dirty="0"/>
              <a:t>Expression</a:t>
            </a:r>
            <a:r>
              <a:rPr lang="zh-CN" altLang="zh-CN" dirty="0"/>
              <a:t>）。</a:t>
            </a:r>
          </a:p>
          <a:p>
            <a:pPr indent="446088">
              <a:lnSpc>
                <a:spcPct val="150000"/>
              </a:lnSpc>
            </a:pPr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</a:t>
            </a:r>
            <a:r>
              <a:rPr lang="en-US" altLang="zh-CN" b="1" dirty="0" err="1"/>
              <a:t>ConstraintCollection</a:t>
            </a:r>
            <a:r>
              <a:rPr lang="zh-CN" altLang="zh-CN" b="1" dirty="0"/>
              <a:t>集合</a:t>
            </a:r>
            <a:r>
              <a:rPr lang="zh-CN" altLang="zh-CN" dirty="0"/>
              <a:t>：包含零个或多个约束。在关系数据库中，约束用来维护数据的完整性。</a:t>
            </a:r>
            <a:r>
              <a:rPr lang="en-US" altLang="zh-CN" dirty="0"/>
              <a:t>ADO.NET</a:t>
            </a:r>
            <a:r>
              <a:rPr lang="zh-CN" altLang="zh-CN" dirty="0"/>
              <a:t>支持两种形式的约束：外键约束（</a:t>
            </a:r>
            <a:r>
              <a:rPr lang="en-US" altLang="zh-CN" dirty="0"/>
              <a:t>Foreign Key Constraint</a:t>
            </a:r>
            <a:r>
              <a:rPr lang="zh-CN" altLang="zh-CN" dirty="0"/>
              <a:t>）和唯一键约束（</a:t>
            </a:r>
            <a:r>
              <a:rPr lang="en-US" altLang="zh-CN" dirty="0"/>
              <a:t>Unique Key Constraint</a:t>
            </a:r>
            <a:r>
              <a:rPr lang="zh-CN" altLang="zh-CN" dirty="0"/>
              <a:t>）。其中，外键约束维护关系的完整性（确保子表的行数据不会成为孤行）；唯一键约束维护数据的完整性（确保表中不能有相同的行）。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1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．离线访问原理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3256" y="1382233"/>
            <a:ext cx="9867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对离线访问的支持是</a:t>
            </a:r>
            <a:r>
              <a:rPr lang="en-US" altLang="zh-CN" dirty="0"/>
              <a:t>ADO.NET</a:t>
            </a:r>
            <a:r>
              <a:rPr lang="zh-CN" altLang="zh-CN" dirty="0"/>
              <a:t>的主要优势所在，它主要通过数据集</a:t>
            </a:r>
            <a:r>
              <a:rPr lang="en-US" altLang="zh-CN" dirty="0" err="1"/>
              <a:t>DataSet</a:t>
            </a:r>
            <a:r>
              <a:rPr lang="zh-CN" altLang="zh-CN" dirty="0"/>
              <a:t>对象与</a:t>
            </a:r>
            <a:r>
              <a:rPr lang="en-US" altLang="zh-CN" dirty="0" err="1"/>
              <a:t>DataAdapter</a:t>
            </a:r>
            <a:r>
              <a:rPr lang="zh-CN" altLang="zh-CN" dirty="0"/>
              <a:t>对象、</a:t>
            </a:r>
            <a:r>
              <a:rPr lang="en-US" altLang="zh-CN" dirty="0"/>
              <a:t>Connection</a:t>
            </a:r>
            <a:r>
              <a:rPr lang="zh-CN" altLang="zh-CN" dirty="0"/>
              <a:t>对象的密切配合、协同工作来实现，如图</a:t>
            </a:r>
            <a:r>
              <a:rPr lang="en-US" altLang="zh-CN" dirty="0"/>
              <a:t>9.14</a:t>
            </a:r>
            <a:r>
              <a:rPr lang="zh-CN" altLang="zh-CN" dirty="0"/>
              <a:t>所示，我们通过桥梁的物流运输过程来类比说明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21506" name="Picture 2" descr="9t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28" y="2470150"/>
            <a:ext cx="5826641" cy="330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2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/>
              <a:t>2</a:t>
            </a:r>
            <a:r>
              <a:rPr lang="zh-CN" altLang="zh-CN" sz="2800" b="1" dirty="0"/>
              <a:t>．离线访问原理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6419" y="1222744"/>
            <a:ext cx="9739423" cy="294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① 用</a:t>
            </a:r>
            <a:r>
              <a:rPr lang="en-US" altLang="zh-CN" dirty="0"/>
              <a:t>Connection</a:t>
            </a:r>
            <a:r>
              <a:rPr lang="zh-CN" altLang="zh-CN" dirty="0"/>
              <a:t>建立数据库连接，相当于在仓库和厂房之间建起一座桥梁。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② 创建数据集</a:t>
            </a:r>
            <a:r>
              <a:rPr lang="en-US" altLang="zh-CN" dirty="0" err="1"/>
              <a:t>DataSet</a:t>
            </a:r>
            <a:r>
              <a:rPr lang="zh-CN" altLang="zh-CN" dirty="0"/>
              <a:t>，相当于在厂房里临时搭建一个小型储备库。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③ 用</a:t>
            </a:r>
            <a:r>
              <a:rPr lang="en-US" altLang="zh-CN" dirty="0" err="1"/>
              <a:t>DataAdapter</a:t>
            </a:r>
            <a:r>
              <a:rPr lang="zh-CN" altLang="zh-CN" dirty="0"/>
              <a:t>来填充</a:t>
            </a:r>
            <a:r>
              <a:rPr lang="en-US" altLang="zh-CN" dirty="0" err="1"/>
              <a:t>DataSet</a:t>
            </a:r>
            <a:r>
              <a:rPr lang="zh-CN" altLang="zh-CN" dirty="0"/>
              <a:t>。</a:t>
            </a:r>
            <a:r>
              <a:rPr lang="en-US" altLang="zh-CN" dirty="0" err="1"/>
              <a:t>DataAdapter</a:t>
            </a:r>
            <a:r>
              <a:rPr lang="zh-CN" altLang="zh-CN" dirty="0"/>
              <a:t>相当于一辆运货的卡车，</a:t>
            </a:r>
            <a:r>
              <a:rPr lang="en-US" altLang="zh-CN" dirty="0"/>
              <a:t>Command</a:t>
            </a:r>
            <a:r>
              <a:rPr lang="zh-CN" altLang="zh-CN" dirty="0"/>
              <a:t>就是卡车上的搬运工，一辆卡车上最多可以有四位搬运工，分别是</a:t>
            </a:r>
            <a:r>
              <a:rPr lang="en-US" altLang="zh-CN" dirty="0"/>
              <a:t>Select</a:t>
            </a:r>
            <a:r>
              <a:rPr lang="zh-CN" altLang="zh-CN" dirty="0"/>
              <a:t>、</a:t>
            </a:r>
            <a:r>
              <a:rPr lang="en-US" altLang="zh-CN" dirty="0"/>
              <a:t>Insert</a:t>
            </a:r>
            <a:r>
              <a:rPr lang="zh-CN" altLang="zh-CN" dirty="0"/>
              <a:t>、</a:t>
            </a:r>
            <a:r>
              <a:rPr lang="en-US" altLang="zh-CN" dirty="0"/>
              <a:t>Update</a:t>
            </a:r>
            <a:r>
              <a:rPr lang="zh-CN" altLang="zh-CN" dirty="0"/>
              <a:t>和</a:t>
            </a:r>
            <a:r>
              <a:rPr lang="en-US" altLang="zh-CN" dirty="0"/>
              <a:t>Delete</a:t>
            </a:r>
            <a:r>
              <a:rPr lang="zh-CN" altLang="zh-CN" dirty="0"/>
              <a:t>，每人专司其职。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④ 程序直接对</a:t>
            </a:r>
            <a:r>
              <a:rPr lang="en-US" altLang="zh-CN" dirty="0" err="1"/>
              <a:t>DataSet</a:t>
            </a:r>
            <a:r>
              <a:rPr lang="zh-CN" altLang="zh-CN" dirty="0"/>
              <a:t>中的数据执行各种操作，正如工厂开工生产的原料是直接取自厂内的储备库一样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3246155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7098979" y="3627471"/>
            <a:ext cx="3889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创建和测试连接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290528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181718" y="3397963"/>
            <a:ext cx="4547595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/>
              <a:t>Connection</a:t>
            </a:r>
            <a:r>
              <a:rPr lang="zh-CN" altLang="zh-CN" sz="2800" b="1" dirty="0"/>
              <a:t>连接字符串</a:t>
            </a:r>
            <a:r>
              <a:rPr lang="en-AU" altLang="zh-CN" sz="2800" b="1" dirty="0"/>
              <a:t> </a:t>
            </a:r>
            <a:endParaRPr lang="zh-C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99859768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Connection</a:t>
            </a:r>
            <a:r>
              <a:rPr lang="zh-CN" altLang="zh-CN" sz="2800" b="1" dirty="0"/>
              <a:t>连接字符串</a:t>
            </a:r>
            <a:r>
              <a:rPr lang="en-AU" altLang="zh-CN" sz="2800" b="1" dirty="0"/>
              <a:t> </a:t>
            </a:r>
            <a:endParaRPr lang="zh-CN" altLang="zh-C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60966" y="1509823"/>
            <a:ext cx="953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 err="1"/>
              <a:t>ConnectionString</a:t>
            </a:r>
            <a:r>
              <a:rPr lang="zh-CN" altLang="zh-CN" dirty="0"/>
              <a:t>是一个字符串，用于提供登录数据库和指向特定类型数据库所需的信息。</a:t>
            </a:r>
          </a:p>
          <a:p>
            <a:r>
              <a:rPr lang="zh-CN" altLang="zh-CN" dirty="0"/>
              <a:t>其语法形式为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99191" y="2175819"/>
            <a:ext cx="9027042" cy="646986"/>
          </a:xfrm>
          <a:prstGeom prst="roundRect">
            <a:avLst/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@"Data Source=???;U</a:t>
            </a:r>
            <a:r>
              <a:rPr lang="en-US" altLang="zh-CN" sz="1600" dirty="0" err="1"/>
              <a:t>ser</a:t>
            </a:r>
            <a:r>
              <a:rPr lang="en-US" altLang="zh-CN" sz="1600" dirty="0"/>
              <a:t> Id=???;Password=???;</a:t>
            </a:r>
            <a:r>
              <a:rPr lang="en-AU" altLang="zh-CN" sz="1600" dirty="0"/>
              <a:t>Initial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=???;Integrated Security=???;</a:t>
            </a:r>
            <a:endParaRPr lang="zh-CN" altLang="zh-CN" sz="1600" dirty="0"/>
          </a:p>
          <a:p>
            <a:r>
              <a:rPr lang="en-AU" altLang="zh-CN" sz="1600" dirty="0"/>
              <a:t>							</a:t>
            </a:r>
            <a:r>
              <a:rPr lang="en-AU" altLang="zh-CN" sz="1600" dirty="0" smtClean="0"/>
              <a:t>Connect </a:t>
            </a:r>
            <a:r>
              <a:rPr lang="en-AU" altLang="zh-CN" sz="1600" dirty="0"/>
              <a:t>Timeout</a:t>
            </a:r>
            <a:r>
              <a:rPr lang="en-AU" altLang="zh-CN" sz="1600" dirty="0" smtClean="0"/>
              <a:t>=???";</a:t>
            </a:r>
            <a:endParaRPr lang="zh-CN" altLang="zh-CN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50605" y="2968095"/>
            <a:ext cx="10249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 err="1"/>
              <a:t>ConnectionString</a:t>
            </a:r>
            <a:r>
              <a:rPr lang="zh-CN" altLang="zh-CN" dirty="0"/>
              <a:t>的主要参数有：</a:t>
            </a:r>
          </a:p>
          <a:p>
            <a:pPr indent="446088"/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Data Source</a:t>
            </a:r>
            <a:r>
              <a:rPr lang="zh-CN" altLang="zh-CN" dirty="0"/>
              <a:t>：设置需连接的数据库服务器名。</a:t>
            </a:r>
          </a:p>
          <a:p>
            <a:pPr indent="446088"/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User Id</a:t>
            </a:r>
            <a:r>
              <a:rPr lang="zh-CN" altLang="zh-CN" dirty="0"/>
              <a:t>：登录</a:t>
            </a:r>
            <a:r>
              <a:rPr lang="en-US" altLang="zh-CN" dirty="0"/>
              <a:t>SQL Server</a:t>
            </a:r>
            <a:r>
              <a:rPr lang="zh-CN" altLang="zh-CN" dirty="0"/>
              <a:t>的账号。</a:t>
            </a:r>
          </a:p>
          <a:p>
            <a:pPr indent="446088"/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Password</a:t>
            </a:r>
            <a:r>
              <a:rPr lang="zh-CN" altLang="zh-CN" dirty="0"/>
              <a:t>：登录</a:t>
            </a:r>
            <a:r>
              <a:rPr lang="en-US" altLang="zh-CN" dirty="0"/>
              <a:t>SQL Server</a:t>
            </a:r>
            <a:r>
              <a:rPr lang="zh-CN" altLang="zh-CN" dirty="0"/>
              <a:t>的密码。</a:t>
            </a:r>
          </a:p>
          <a:p>
            <a:pPr indent="446088"/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Initial Catalog</a:t>
            </a:r>
            <a:r>
              <a:rPr lang="zh-CN" altLang="zh-CN" dirty="0"/>
              <a:t>：设置连接的数据库名称。</a:t>
            </a:r>
          </a:p>
          <a:p>
            <a:pPr indent="446088"/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Integrated Security</a:t>
            </a:r>
            <a:r>
              <a:rPr lang="zh-CN" altLang="zh-CN" dirty="0"/>
              <a:t>：服务器的安全性设置，确定是否使用信任连接。值有</a:t>
            </a:r>
            <a:r>
              <a:rPr lang="en-US" altLang="zh-CN" dirty="0"/>
              <a:t>True</a:t>
            </a:r>
            <a:r>
              <a:rPr lang="zh-CN" altLang="zh-CN" dirty="0"/>
              <a:t>、</a:t>
            </a:r>
            <a:r>
              <a:rPr lang="en-US" altLang="zh-CN" dirty="0"/>
              <a:t>False</a:t>
            </a:r>
            <a:r>
              <a:rPr lang="zh-CN" altLang="zh-CN" dirty="0"/>
              <a:t>和</a:t>
            </a:r>
            <a:r>
              <a:rPr lang="en-US" altLang="zh-CN" dirty="0"/>
              <a:t>SSPI</a:t>
            </a:r>
            <a:r>
              <a:rPr lang="zh-CN" altLang="zh-CN" dirty="0"/>
              <a:t>三种，</a:t>
            </a:r>
            <a:r>
              <a:rPr lang="en-US" altLang="zh-CN" dirty="0"/>
              <a:t>True</a:t>
            </a:r>
            <a:r>
              <a:rPr lang="zh-CN" altLang="zh-CN" dirty="0"/>
              <a:t>和</a:t>
            </a:r>
            <a:r>
              <a:rPr lang="en-US" altLang="zh-CN" dirty="0"/>
              <a:t>SSPI</a:t>
            </a:r>
            <a:r>
              <a:rPr lang="zh-CN" altLang="zh-CN" dirty="0"/>
              <a:t>都表示使用信任连接。</a:t>
            </a:r>
          </a:p>
          <a:p>
            <a:pPr indent="446088"/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Connect Timeout</a:t>
            </a:r>
            <a:r>
              <a:rPr lang="zh-CN" altLang="zh-CN" dirty="0"/>
              <a:t>：设置</a:t>
            </a:r>
            <a:r>
              <a:rPr lang="en-US" altLang="zh-CN" dirty="0" err="1"/>
              <a:t>SqlConnection</a:t>
            </a:r>
            <a:r>
              <a:rPr lang="zh-CN" altLang="zh-CN" dirty="0"/>
              <a:t>对象连接</a:t>
            </a:r>
            <a:r>
              <a:rPr lang="en-US" altLang="zh-CN" dirty="0"/>
              <a:t>SQL</a:t>
            </a:r>
            <a:r>
              <a:rPr lang="zh-CN" altLang="zh-CN" dirty="0"/>
              <a:t>数据库服务器的超时时间，单位为秒，默认为</a:t>
            </a:r>
            <a:r>
              <a:rPr lang="en-US" altLang="zh-CN" dirty="0"/>
              <a:t>15</a:t>
            </a:r>
            <a:r>
              <a:rPr lang="zh-CN" altLang="zh-CN" dirty="0"/>
              <a:t>秒。若在所设置的时间内无法连接数据库，则返回失败信息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2280483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Connection</a:t>
            </a:r>
            <a:r>
              <a:rPr lang="zh-CN" altLang="zh-CN" sz="2800" b="1" dirty="0"/>
              <a:t>连接字符串</a:t>
            </a:r>
            <a:r>
              <a:rPr lang="en-AU" altLang="zh-CN" sz="2800" b="1" dirty="0"/>
              <a:t> </a:t>
            </a:r>
            <a:endParaRPr lang="zh-CN" altLang="zh-CN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25033" y="1424763"/>
            <a:ext cx="10111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</a:t>
            </a:r>
            <a:r>
              <a:rPr lang="en-US" altLang="zh-CN" dirty="0"/>
              <a:t>9.1.3</a:t>
            </a:r>
            <a:r>
              <a:rPr lang="zh-CN" altLang="zh-CN" dirty="0"/>
              <a:t>节中，我们已经创建了一个名为“</a:t>
            </a:r>
            <a:r>
              <a:rPr lang="en-US" altLang="zh-CN" dirty="0"/>
              <a:t>XSCJDB</a:t>
            </a:r>
            <a:r>
              <a:rPr lang="zh-CN" altLang="zh-CN" dirty="0"/>
              <a:t>”的数据库，它位于数据库实例“</a:t>
            </a:r>
            <a:r>
              <a:rPr lang="en-US" altLang="zh-CN" dirty="0"/>
              <a:t>(</a:t>
            </a:r>
            <a:r>
              <a:rPr lang="en-US" altLang="zh-CN" dirty="0" err="1"/>
              <a:t>localdb</a:t>
            </a:r>
            <a:r>
              <a:rPr lang="en-US" altLang="zh-CN" dirty="0"/>
              <a:t>)\</a:t>
            </a:r>
            <a:r>
              <a:rPr lang="en-US" altLang="zh-CN" dirty="0" err="1"/>
              <a:t>MSSQLLocalDB</a:t>
            </a:r>
            <a:r>
              <a:rPr lang="zh-CN" altLang="zh-CN" dirty="0"/>
              <a:t>”上，登录账号和密码均为空，于是参照上面的格式和参数，其连接字符串应写为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1410585" y="2348093"/>
            <a:ext cx="9307033" cy="374571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sz="1600" dirty="0"/>
              <a:t>@"Data Source=(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MSSQLLocalDB;Initial</a:t>
            </a:r>
            <a:r>
              <a:rPr lang="en-US" altLang="zh-CN" sz="1600" dirty="0"/>
              <a:t> Catalog=</a:t>
            </a:r>
            <a:r>
              <a:rPr lang="en-US" altLang="zh-CN" sz="1600" dirty="0" err="1"/>
              <a:t>XSCJDB;Integrated</a:t>
            </a:r>
            <a:r>
              <a:rPr lang="en-US" altLang="zh-CN" sz="1600" dirty="0"/>
              <a:t> Security=True"</a:t>
            </a:r>
            <a:endParaRPr lang="zh-CN" altLang="zh-CN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925034" y="2743930"/>
            <a:ext cx="10111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此处超时时间没有指明，取默认值</a:t>
            </a:r>
            <a:r>
              <a:rPr lang="en-AU" altLang="zh-CN" dirty="0"/>
              <a:t>15</a:t>
            </a:r>
            <a:r>
              <a:rPr lang="zh-CN" altLang="zh-CN" dirty="0"/>
              <a:t>秒。</a:t>
            </a:r>
          </a:p>
          <a:p>
            <a:pPr indent="446088"/>
            <a:r>
              <a:rPr lang="zh-CN" altLang="zh-CN" dirty="0"/>
              <a:t>若是有现成的数据库</a:t>
            </a:r>
            <a:r>
              <a:rPr lang="en-AU" altLang="zh-CN" dirty="0"/>
              <a:t>.</a:t>
            </a:r>
            <a:r>
              <a:rPr lang="en-AU" altLang="zh-CN" dirty="0" err="1"/>
              <a:t>mdf</a:t>
            </a:r>
            <a:r>
              <a:rPr lang="zh-CN" altLang="zh-CN" dirty="0"/>
              <a:t>文件和</a:t>
            </a:r>
            <a:r>
              <a:rPr lang="en-US" altLang="zh-CN" dirty="0"/>
              <a:t>.</a:t>
            </a:r>
            <a:r>
              <a:rPr lang="en-US" altLang="zh-CN" dirty="0" err="1"/>
              <a:t>ldf</a:t>
            </a:r>
            <a:r>
              <a:rPr lang="en-US" altLang="zh-CN" dirty="0"/>
              <a:t> </a:t>
            </a:r>
            <a:r>
              <a:rPr lang="zh-CN" altLang="zh-CN" dirty="0"/>
              <a:t>文件，也可采用在</a:t>
            </a:r>
            <a:r>
              <a:rPr lang="en-AU" altLang="zh-CN" dirty="0"/>
              <a:t>VS 2015</a:t>
            </a:r>
            <a:r>
              <a:rPr lang="zh-CN" altLang="zh-CN" dirty="0"/>
              <a:t>环境中直接导入数据库文件的方式创建数据库，这种情形下，</a:t>
            </a:r>
            <a:r>
              <a:rPr lang="en-AU" altLang="zh-CN" dirty="0" err="1"/>
              <a:t>ConnectionString</a:t>
            </a:r>
            <a:r>
              <a:rPr lang="zh-CN" altLang="zh-CN" dirty="0"/>
              <a:t>字符串的格式稍有变化，为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410585" y="3667260"/>
            <a:ext cx="9307033" cy="919401"/>
          </a:xfrm>
          <a:prstGeom prst="roundRect">
            <a:avLst/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@"Data Source=???;U</a:t>
            </a:r>
            <a:r>
              <a:rPr lang="en-US" altLang="zh-CN" sz="1600" dirty="0" err="1"/>
              <a:t>ser</a:t>
            </a:r>
            <a:r>
              <a:rPr lang="en-US" altLang="zh-CN" sz="1600" dirty="0"/>
              <a:t> Id=???;Password=???;</a:t>
            </a:r>
            <a:r>
              <a:rPr lang="en-AU" altLang="zh-CN" sz="1600" dirty="0" err="1"/>
              <a:t>AttachDbFilename</a:t>
            </a:r>
            <a:r>
              <a:rPr lang="en-AU" altLang="zh-CN" sz="1600" dirty="0"/>
              <a:t>='???..\*.</a:t>
            </a:r>
            <a:r>
              <a:rPr lang="en-AU" altLang="zh-CN" sz="1600" dirty="0" err="1"/>
              <a:t>mdf</a:t>
            </a:r>
            <a:r>
              <a:rPr lang="en-AU" altLang="zh-CN" sz="1600" dirty="0"/>
              <a:t>';Integrated Security=???;</a:t>
            </a:r>
            <a:endParaRPr lang="zh-CN" altLang="zh-CN" sz="1600" dirty="0"/>
          </a:p>
          <a:p>
            <a:r>
              <a:rPr lang="en-AU" altLang="zh-CN" sz="1600" dirty="0"/>
              <a:t>					</a:t>
            </a:r>
            <a:r>
              <a:rPr lang="en-AU" altLang="zh-CN" sz="1600" dirty="0" smtClean="0"/>
              <a:t>Connect </a:t>
            </a:r>
            <a:r>
              <a:rPr lang="en-AU" altLang="zh-CN" sz="1600" dirty="0"/>
              <a:t>Timeout=???;User Instance=True</a:t>
            </a:r>
            <a:r>
              <a:rPr lang="en-AU" altLang="zh-CN" sz="1600" dirty="0" smtClean="0"/>
              <a:t>";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9713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Connection</a:t>
            </a:r>
            <a:r>
              <a:rPr lang="zh-CN" altLang="zh-CN" sz="2800" b="1" dirty="0"/>
              <a:t>连接字符串</a:t>
            </a:r>
            <a:r>
              <a:rPr lang="en-AU" altLang="zh-CN" sz="2800" b="1" dirty="0"/>
              <a:t> </a:t>
            </a:r>
            <a:endParaRPr lang="zh-CN" altLang="zh-CN" sz="2800" b="1" dirty="0"/>
          </a:p>
        </p:txBody>
      </p:sp>
      <p:sp>
        <p:nvSpPr>
          <p:cNvPr id="4" name="矩形 3"/>
          <p:cNvSpPr/>
          <p:nvPr/>
        </p:nvSpPr>
        <p:spPr>
          <a:xfrm>
            <a:off x="1289462" y="1436799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在导入现成数据库文件的情况下，连接字符串应改写成：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9462" y="1806131"/>
            <a:ext cx="9630175" cy="919401"/>
          </a:xfrm>
          <a:prstGeom prst="roundRect">
            <a:avLst/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@"Data Source=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</a:t>
            </a:r>
            <a:r>
              <a:rPr lang="en-AU" altLang="zh-CN" sz="1600" dirty="0"/>
              <a:t>;</a:t>
            </a:r>
            <a:r>
              <a:rPr lang="en-AU" altLang="zh-CN" sz="1600" dirty="0" err="1"/>
              <a:t>AttachDbFilename</a:t>
            </a:r>
            <a:r>
              <a:rPr lang="en-AU" altLang="zh-CN" sz="1600" dirty="0"/>
              <a:t>='C:\Users\Administrator\Documents\Visual Studio 2015\Projects\XSCJ.</a:t>
            </a:r>
            <a:r>
              <a:rPr lang="en-AU" altLang="zh-CN" sz="1600" dirty="0" err="1"/>
              <a:t>mdf</a:t>
            </a:r>
            <a:r>
              <a:rPr lang="en-AU" altLang="zh-CN" sz="1600" dirty="0"/>
              <a:t>';Integrated Security=</a:t>
            </a:r>
            <a:r>
              <a:rPr lang="en-AU" altLang="zh-CN" sz="1600" dirty="0" err="1"/>
              <a:t>True;Connect</a:t>
            </a:r>
            <a:r>
              <a:rPr lang="en-AU" altLang="zh-CN" sz="1600" dirty="0"/>
              <a:t> Timeout=30;User Instance=True</a:t>
            </a:r>
            <a:r>
              <a:rPr lang="en-AU" altLang="zh-CN" sz="1600" dirty="0" smtClean="0"/>
              <a:t>";</a:t>
            </a:r>
            <a:endParaRPr lang="zh-CN" altLang="zh-CN" sz="1600" dirty="0"/>
          </a:p>
        </p:txBody>
      </p:sp>
      <p:sp>
        <p:nvSpPr>
          <p:cNvPr id="6" name="矩形 5"/>
          <p:cNvSpPr/>
          <p:nvPr/>
        </p:nvSpPr>
        <p:spPr>
          <a:xfrm>
            <a:off x="793898" y="2725532"/>
            <a:ext cx="10253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这里是将数据库及其日志文件存放在</a:t>
            </a:r>
            <a:r>
              <a:rPr lang="en-AU" altLang="zh-CN" dirty="0"/>
              <a:t>C:\Users\Administrator\Documents\Visual Studio 2015\Projects\</a:t>
            </a:r>
            <a:r>
              <a:rPr lang="zh-CN" altLang="zh-CN" dirty="0"/>
              <a:t>下的。设定连接字符串时，</a:t>
            </a:r>
            <a:r>
              <a:rPr lang="en-AU" altLang="zh-CN" dirty="0"/>
              <a:t>Connection</a:t>
            </a:r>
            <a:r>
              <a:rPr lang="zh-CN" altLang="zh-CN" dirty="0"/>
              <a:t>对象应该在非连接状态，因此，如果要在运行时通过代码来更改数据库的连接，首先应断开已有的连接。</a:t>
            </a:r>
          </a:p>
        </p:txBody>
      </p:sp>
    </p:spTree>
    <p:extLst>
      <p:ext uri="{BB962C8B-B14F-4D97-AF65-F5344CB8AC3E}">
        <p14:creationId xmlns:p14="http://schemas.microsoft.com/office/powerpoint/2010/main" val="10271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405011" y="3397963"/>
            <a:ext cx="385649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使用</a:t>
            </a:r>
            <a:r>
              <a:rPr lang="en-US" altLang="zh-CN" sz="2800" b="1" dirty="0"/>
              <a:t>Connection</a:t>
            </a:r>
            <a:r>
              <a:rPr lang="zh-CN" altLang="zh-CN" sz="2800" b="1" dirty="0"/>
              <a:t>对象</a:t>
            </a:r>
          </a:p>
        </p:txBody>
      </p:sp>
      <p:sp>
        <p:nvSpPr>
          <p:cNvPr id="2" name="矩形 1"/>
          <p:cNvSpPr/>
          <p:nvPr/>
        </p:nvSpPr>
        <p:spPr>
          <a:xfrm>
            <a:off x="3996433" y="3890616"/>
            <a:ext cx="2744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．创建</a:t>
            </a:r>
            <a:r>
              <a:rPr lang="en-AU" altLang="zh-CN" b="1" dirty="0">
                <a:solidFill>
                  <a:srgbClr val="0070C0"/>
                </a:solidFill>
              </a:rPr>
              <a:t>Connection</a:t>
            </a:r>
            <a:r>
              <a:rPr lang="zh-CN" altLang="zh-CN" b="1" dirty="0">
                <a:solidFill>
                  <a:srgbClr val="0070C0"/>
                </a:solidFill>
              </a:rPr>
              <a:t>对象</a:t>
            </a:r>
          </a:p>
        </p:txBody>
      </p:sp>
      <p:sp>
        <p:nvSpPr>
          <p:cNvPr id="3" name="矩形 2"/>
          <p:cNvSpPr/>
          <p:nvPr/>
        </p:nvSpPr>
        <p:spPr>
          <a:xfrm>
            <a:off x="3996433" y="4328853"/>
            <a:ext cx="297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</a:t>
            </a:r>
            <a:r>
              <a:rPr lang="en-AU" altLang="zh-CN" b="1" dirty="0">
                <a:solidFill>
                  <a:srgbClr val="0070C0"/>
                </a:solidFill>
              </a:rPr>
              <a:t>Connection</a:t>
            </a:r>
            <a:r>
              <a:rPr lang="zh-CN" altLang="zh-CN" b="1" dirty="0">
                <a:solidFill>
                  <a:srgbClr val="0070C0"/>
                </a:solidFill>
              </a:rPr>
              <a:t>对象的方法</a:t>
            </a:r>
          </a:p>
        </p:txBody>
      </p:sp>
      <p:sp>
        <p:nvSpPr>
          <p:cNvPr id="4" name="矩形 3"/>
          <p:cNvSpPr/>
          <p:nvPr/>
        </p:nvSpPr>
        <p:spPr>
          <a:xfrm>
            <a:off x="3996433" y="4792477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b="1" dirty="0">
                <a:solidFill>
                  <a:srgbClr val="0070C0"/>
                </a:solidFill>
              </a:rPr>
              <a:t>3</a:t>
            </a:r>
            <a:r>
              <a:rPr lang="zh-CN" altLang="zh-CN" b="1" dirty="0">
                <a:solidFill>
                  <a:srgbClr val="0070C0"/>
                </a:solidFill>
              </a:rPr>
              <a:t>．两种使用技术</a:t>
            </a:r>
          </a:p>
        </p:txBody>
      </p:sp>
    </p:spTree>
    <p:extLst>
      <p:ext uri="{BB962C8B-B14F-4D97-AF65-F5344CB8AC3E}">
        <p14:creationId xmlns:p14="http://schemas.microsoft.com/office/powerpoint/2010/main" val="300472015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</a:p>
        </p:txBody>
      </p:sp>
      <p:sp>
        <p:nvSpPr>
          <p:cNvPr id="4" name="矩形 3"/>
          <p:cNvSpPr/>
          <p:nvPr/>
        </p:nvSpPr>
        <p:spPr>
          <a:xfrm>
            <a:off x="1166037" y="1266402"/>
            <a:ext cx="849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课程表涉及的主要信息有：课程号、课程名、学期、学时和学分，见表</a:t>
            </a:r>
            <a:r>
              <a:rPr lang="en-US" altLang="zh-CN" dirty="0"/>
              <a:t>9.2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92834"/>
              </p:ext>
            </p:extLst>
          </p:nvPr>
        </p:nvGraphicFramePr>
        <p:xfrm>
          <a:off x="2450176" y="1882377"/>
          <a:ext cx="7640121" cy="3561492"/>
        </p:xfrm>
        <a:graphic>
          <a:graphicData uri="http://schemas.openxmlformats.org/drawingml/2006/table">
            <a:tbl>
              <a:tblPr/>
              <a:tblGrid>
                <a:gridCol w="1193457"/>
                <a:gridCol w="2401894"/>
                <a:gridCol w="1348256"/>
                <a:gridCol w="1572967"/>
                <a:gridCol w="1123547"/>
              </a:tblGrid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课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程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号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课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程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时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计算机基础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C#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程序设计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数据结构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计算机组成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96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操作系统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数据库原理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112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计算机网络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96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计算机新技术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高等数学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7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202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离散数学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7051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1</a:t>
            </a:r>
            <a:r>
              <a:rPr lang="zh-CN" altLang="zh-CN" sz="2800" b="1" dirty="0"/>
              <a:t>．创建</a:t>
            </a:r>
            <a:r>
              <a:rPr lang="en-AU" altLang="zh-CN" sz="2800" b="1" dirty="0"/>
              <a:t>Connection</a:t>
            </a:r>
            <a:r>
              <a:rPr lang="zh-CN" altLang="zh-CN" sz="2800" b="1" dirty="0"/>
              <a:t>对象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9581" y="1307805"/>
            <a:ext cx="9803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altLang="zh-CN" dirty="0"/>
              <a:t>Connection</a:t>
            </a:r>
            <a:r>
              <a:rPr lang="zh-CN" altLang="zh-CN" dirty="0"/>
              <a:t>对象的构造函数有两个版本：</a:t>
            </a:r>
          </a:p>
          <a:p>
            <a:r>
              <a:rPr lang="zh-CN" altLang="zh-CN" dirty="0"/>
              <a:t>① 没有参数的版本，创建一个</a:t>
            </a:r>
            <a:r>
              <a:rPr lang="en-AU" altLang="zh-CN" dirty="0" err="1"/>
              <a:t>ConnectionString</a:t>
            </a:r>
            <a:r>
              <a:rPr lang="zh-CN" altLang="zh-CN" dirty="0"/>
              <a:t>属性为空的新连接。</a:t>
            </a:r>
          </a:p>
          <a:p>
            <a:r>
              <a:rPr lang="zh-CN" altLang="zh-CN" dirty="0"/>
              <a:t>例如，先创建连接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3" name="圆角矩形 2"/>
          <p:cNvSpPr/>
          <p:nvPr/>
        </p:nvSpPr>
        <p:spPr>
          <a:xfrm>
            <a:off x="1186519" y="2231135"/>
            <a:ext cx="9786281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SqlConnection</a:t>
            </a:r>
            <a:r>
              <a:rPr lang="en-AU" altLang="zh-CN" dirty="0"/>
              <a:t> </a:t>
            </a:r>
            <a:r>
              <a:rPr lang="en-AU" altLang="zh-CN" dirty="0" err="1"/>
              <a:t>sqlcon</a:t>
            </a:r>
            <a:r>
              <a:rPr lang="en-AU" altLang="zh-CN" dirty="0"/>
              <a:t> = new </a:t>
            </a:r>
            <a:r>
              <a:rPr lang="en-AU" altLang="zh-CN" dirty="0" err="1"/>
              <a:t>SqlConnection</a:t>
            </a:r>
            <a:r>
              <a:rPr lang="en-AU" altLang="zh-CN" dirty="0"/>
              <a:t>();</a:t>
            </a:r>
            <a:endParaRPr lang="zh-CN" altLang="zh-CN" dirty="0"/>
          </a:p>
        </p:txBody>
      </p:sp>
      <p:sp>
        <p:nvSpPr>
          <p:cNvPr id="4" name="矩形 3"/>
          <p:cNvSpPr/>
          <p:nvPr/>
        </p:nvSpPr>
        <p:spPr>
          <a:xfrm>
            <a:off x="1186519" y="2639758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然后修改</a:t>
            </a:r>
            <a:r>
              <a:rPr lang="en-AU" altLang="zh-CN" dirty="0" err="1"/>
              <a:t>ConnectionString</a:t>
            </a:r>
            <a:r>
              <a:rPr lang="zh-CN" altLang="zh-CN" dirty="0"/>
              <a:t>属性：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186518" y="3009090"/>
            <a:ext cx="9786281" cy="64698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sz="1600" dirty="0" err="1"/>
              <a:t>sqlcon.ConnectionString</a:t>
            </a:r>
            <a:r>
              <a:rPr lang="en-AU" altLang="zh-CN" sz="1600" dirty="0"/>
              <a:t>="Data Source=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</a:t>
            </a:r>
            <a:r>
              <a:rPr lang="en-AU" altLang="zh-CN" sz="1600" dirty="0"/>
              <a:t>;Initial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</p:txBody>
      </p:sp>
      <p:sp>
        <p:nvSpPr>
          <p:cNvPr id="6" name="矩形 5"/>
          <p:cNvSpPr/>
          <p:nvPr/>
        </p:nvSpPr>
        <p:spPr>
          <a:xfrm>
            <a:off x="1169581" y="3740406"/>
            <a:ext cx="8442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② 带参数的版本，接收一个字符串作为</a:t>
            </a:r>
            <a:r>
              <a:rPr lang="en-AU" altLang="zh-CN" dirty="0" err="1"/>
              <a:t>ConnectionString</a:t>
            </a:r>
            <a:r>
              <a:rPr lang="zh-CN" altLang="zh-CN" dirty="0"/>
              <a:t>属性的值。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186519" y="4109738"/>
            <a:ext cx="9786280" cy="919401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sz="1600" dirty="0"/>
              <a:t>string 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 = @"Data Source=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</a:t>
            </a:r>
            <a:r>
              <a:rPr lang="en-AU" altLang="zh-CN" sz="1600" dirty="0"/>
              <a:t>;Initial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  <a:p>
            <a:r>
              <a:rPr lang="en-AU" altLang="zh-CN" sz="1600" dirty="0" err="1"/>
              <a:t>SqlConnection</a:t>
            </a:r>
            <a:r>
              <a:rPr lang="en-AU" altLang="zh-CN" sz="1600" dirty="0"/>
              <a:t> </a:t>
            </a:r>
            <a:r>
              <a:rPr lang="en-AU" altLang="zh-CN" sz="1600" dirty="0" err="1"/>
              <a:t>sqlcon</a:t>
            </a:r>
            <a:r>
              <a:rPr lang="en-AU" altLang="zh-CN" sz="1600" dirty="0"/>
              <a:t> = new 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(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)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856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2</a:t>
            </a:r>
            <a:r>
              <a:rPr lang="zh-CN" altLang="zh-CN" sz="2800" b="1" dirty="0"/>
              <a:t>．</a:t>
            </a:r>
            <a:r>
              <a:rPr lang="en-AU" altLang="zh-CN" sz="2800" b="1" dirty="0"/>
              <a:t>Connection</a:t>
            </a:r>
            <a:r>
              <a:rPr lang="zh-CN" altLang="zh-CN" sz="2800" b="1" dirty="0"/>
              <a:t>对象的方法</a:t>
            </a:r>
          </a:p>
        </p:txBody>
      </p:sp>
      <p:sp>
        <p:nvSpPr>
          <p:cNvPr id="4" name="矩形 3"/>
          <p:cNvSpPr/>
          <p:nvPr/>
        </p:nvSpPr>
        <p:spPr>
          <a:xfrm>
            <a:off x="1238004" y="1460575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表</a:t>
            </a:r>
            <a:r>
              <a:rPr lang="en-US" altLang="zh-CN" dirty="0"/>
              <a:t>9.4</a:t>
            </a:r>
            <a:r>
              <a:rPr lang="zh-CN" altLang="zh-CN" dirty="0"/>
              <a:t>列出了</a:t>
            </a:r>
            <a:r>
              <a:rPr lang="en-US" altLang="zh-CN" dirty="0"/>
              <a:t>Connection</a:t>
            </a:r>
            <a:r>
              <a:rPr lang="zh-CN" altLang="zh-CN" dirty="0"/>
              <a:t>对象常用的方法。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37851"/>
              </p:ext>
            </p:extLst>
          </p:nvPr>
        </p:nvGraphicFramePr>
        <p:xfrm>
          <a:off x="2018220" y="2048226"/>
          <a:ext cx="8327257" cy="1790130"/>
        </p:xfrm>
        <a:graphic>
          <a:graphicData uri="http://schemas.openxmlformats.org/drawingml/2006/table">
            <a:tbl>
              <a:tblPr/>
              <a:tblGrid>
                <a:gridCol w="1807848"/>
                <a:gridCol w="6519409"/>
              </a:tblGrid>
              <a:tr h="298355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方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法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50" dirty="0" smtClean="0">
                          <a:effectLst/>
                          <a:latin typeface="Times New Roman"/>
                          <a:ea typeface="宋体"/>
                        </a:rPr>
                        <a:t>      Open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()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打开与数据库的连接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Close()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关闭数据库连接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ChangeDatabase()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在打开连接的状态下，更改当前数据库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CreateCommand()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创建并返回与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Connection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对象有关的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55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Dispose()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调用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Close()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方法关闭与数据库的连接，并释放所占用的系统资源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1116419" y="4030591"/>
            <a:ext cx="9898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en-US" altLang="zh-CN" dirty="0"/>
              <a:t>Connection</a:t>
            </a:r>
            <a:r>
              <a:rPr lang="zh-CN" altLang="zh-CN" dirty="0"/>
              <a:t>对象的两个主要方法是</a:t>
            </a:r>
            <a:r>
              <a:rPr lang="en-AU" altLang="zh-CN" dirty="0"/>
              <a:t>Open()</a:t>
            </a:r>
            <a:r>
              <a:rPr lang="zh-CN" altLang="zh-CN" dirty="0"/>
              <a:t>和</a:t>
            </a:r>
            <a:r>
              <a:rPr lang="en-AU" altLang="zh-CN" dirty="0"/>
              <a:t>Close()</a:t>
            </a:r>
            <a:r>
              <a:rPr lang="zh-CN" altLang="zh-CN" dirty="0"/>
              <a:t>。</a:t>
            </a:r>
            <a:r>
              <a:rPr lang="en-AU" altLang="zh-CN" dirty="0"/>
              <a:t>Open()</a:t>
            </a:r>
            <a:r>
              <a:rPr lang="zh-CN" altLang="zh-CN" dirty="0"/>
              <a:t>方法使用</a:t>
            </a:r>
            <a:r>
              <a:rPr lang="en-AU" altLang="zh-CN" dirty="0" err="1"/>
              <a:t>ConnectionString</a:t>
            </a:r>
            <a:r>
              <a:rPr lang="zh-CN" altLang="zh-CN" dirty="0"/>
              <a:t>属性中的信息联系数据源，并建立一个打开的连接；而</a:t>
            </a:r>
            <a:r>
              <a:rPr lang="en-AU" altLang="zh-CN" dirty="0"/>
              <a:t>Close()</a:t>
            </a:r>
            <a:r>
              <a:rPr lang="zh-CN" altLang="zh-CN" dirty="0"/>
              <a:t>方法关闭已打开的连接。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68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3</a:t>
            </a:r>
            <a:r>
              <a:rPr lang="zh-CN" altLang="zh-CN" sz="2800" b="1" dirty="0"/>
              <a:t>．两种使用技术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5665" y="1275907"/>
            <a:ext cx="10154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AU" altLang="zh-CN" b="1" dirty="0"/>
              <a:t>1</a:t>
            </a:r>
            <a:r>
              <a:rPr lang="zh-CN" altLang="zh-CN" b="1" dirty="0"/>
              <a:t>）利用</a:t>
            </a:r>
            <a:r>
              <a:rPr lang="en-AU" altLang="zh-CN" b="1" dirty="0"/>
              <a:t>try</a:t>
            </a:r>
            <a:r>
              <a:rPr lang="zh-CN" altLang="zh-CN" b="1" dirty="0"/>
              <a:t>…</a:t>
            </a:r>
            <a:r>
              <a:rPr lang="en-AU" altLang="zh-CN" b="1" dirty="0"/>
              <a:t>catch</a:t>
            </a:r>
            <a:r>
              <a:rPr lang="zh-CN" altLang="zh-CN" b="1" dirty="0"/>
              <a:t>…</a:t>
            </a:r>
            <a:r>
              <a:rPr lang="en-AU" altLang="zh-CN" b="1" dirty="0"/>
              <a:t>finally</a:t>
            </a:r>
            <a:r>
              <a:rPr lang="zh-CN" altLang="zh-CN" b="1" dirty="0"/>
              <a:t>语句块</a:t>
            </a:r>
            <a:endParaRPr lang="zh-CN" altLang="zh-CN" dirty="0"/>
          </a:p>
          <a:p>
            <a:pPr indent="446088"/>
            <a:r>
              <a:rPr lang="zh-CN" altLang="zh-CN" dirty="0"/>
              <a:t>确保释放资源的第一种保险的方式，是在</a:t>
            </a:r>
            <a:r>
              <a:rPr lang="en-AU" altLang="zh-CN" dirty="0"/>
              <a:t>finally</a:t>
            </a:r>
            <a:r>
              <a:rPr lang="zh-CN" altLang="zh-CN" dirty="0"/>
              <a:t>块中关闭任何已打开的连接。下面是一个小示例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456660" y="1922238"/>
            <a:ext cx="9526773" cy="3858875"/>
          </a:xfrm>
          <a:prstGeom prst="roundRect">
            <a:avLst>
              <a:gd name="adj" fmla="val 3974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try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r>
              <a:rPr lang="en-AU" altLang="zh-CN" sz="1600" dirty="0"/>
              <a:t>   	// Open the connection</a:t>
            </a:r>
            <a:endParaRPr lang="zh-CN" altLang="zh-CN" sz="1600" dirty="0"/>
          </a:p>
          <a:p>
            <a:r>
              <a:rPr lang="en-AU" altLang="zh-CN" sz="1600" dirty="0"/>
              <a:t>   	</a:t>
            </a:r>
            <a:r>
              <a:rPr lang="en-AU" altLang="zh-CN" sz="1600" dirty="0" err="1"/>
              <a:t>sqlcon.Open</a:t>
            </a:r>
            <a:r>
              <a:rPr lang="en-AU" altLang="zh-CN" sz="1600" dirty="0"/>
              <a:t>();</a:t>
            </a:r>
            <a:endParaRPr lang="zh-CN" altLang="zh-CN" sz="1600" dirty="0"/>
          </a:p>
          <a:p>
            <a:r>
              <a:rPr lang="en-AU" altLang="zh-CN" sz="1600" dirty="0"/>
              <a:t>   	// Do something useful</a:t>
            </a:r>
            <a:endParaRPr lang="zh-CN" altLang="zh-CN" sz="1600" dirty="0"/>
          </a:p>
          <a:p>
            <a:r>
              <a:rPr lang="en-AU" altLang="zh-CN" sz="1600" dirty="0"/>
              <a:t>}</a:t>
            </a:r>
            <a:endParaRPr lang="zh-CN" altLang="zh-CN" sz="1600" dirty="0"/>
          </a:p>
          <a:p>
            <a:r>
              <a:rPr lang="en-AU" altLang="zh-CN" sz="1600" dirty="0"/>
              <a:t>catch ( Exception ex )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r>
              <a:rPr lang="en-AU" altLang="zh-CN" sz="1600" dirty="0"/>
              <a:t>   	// Do something about the exception</a:t>
            </a:r>
            <a:endParaRPr lang="zh-CN" altLang="zh-CN" sz="1600" dirty="0"/>
          </a:p>
          <a:p>
            <a:r>
              <a:rPr lang="en-AU" altLang="zh-CN" sz="1600" dirty="0"/>
              <a:t>}</a:t>
            </a:r>
            <a:endParaRPr lang="zh-CN" altLang="zh-CN" sz="1600" dirty="0"/>
          </a:p>
          <a:p>
            <a:r>
              <a:rPr lang="en-AU" altLang="zh-CN" sz="1600" dirty="0"/>
              <a:t>finally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r>
              <a:rPr lang="en-AU" altLang="zh-CN" sz="1600" dirty="0"/>
              <a:t>   	// Ensure that the connection is freed</a:t>
            </a:r>
            <a:endParaRPr lang="zh-CN" altLang="zh-CN" sz="1600" dirty="0"/>
          </a:p>
          <a:p>
            <a:r>
              <a:rPr lang="en-AU" altLang="zh-CN" sz="1600" dirty="0"/>
              <a:t>   	</a:t>
            </a:r>
            <a:r>
              <a:rPr lang="en-AU" altLang="zh-CN" sz="1600" dirty="0" err="1"/>
              <a:t>sqlcon.Close</a:t>
            </a:r>
            <a:r>
              <a:rPr lang="en-AU" altLang="zh-CN" sz="1600" dirty="0"/>
              <a:t> ( ) ;</a:t>
            </a:r>
            <a:endParaRPr lang="zh-CN" altLang="zh-CN" sz="1600" dirty="0"/>
          </a:p>
          <a:p>
            <a:r>
              <a:rPr lang="en-AU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012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3</a:t>
            </a:r>
            <a:r>
              <a:rPr lang="zh-CN" altLang="zh-CN" sz="2800" b="1" dirty="0"/>
              <a:t>．两种使用技术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8437" y="1403498"/>
            <a:ext cx="9569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AU" altLang="zh-CN" b="1" dirty="0"/>
              <a:t>2</a:t>
            </a:r>
            <a:r>
              <a:rPr lang="zh-CN" altLang="zh-CN" b="1" dirty="0"/>
              <a:t>）使用</a:t>
            </a:r>
            <a:r>
              <a:rPr lang="en-AU" altLang="zh-CN" b="1" dirty="0"/>
              <a:t>using</a:t>
            </a:r>
            <a:r>
              <a:rPr lang="zh-CN" altLang="zh-CN" b="1" dirty="0"/>
              <a:t>语句块</a:t>
            </a:r>
            <a:endParaRPr lang="zh-CN" altLang="zh-CN" dirty="0"/>
          </a:p>
          <a:p>
            <a:pPr indent="446088"/>
            <a:r>
              <a:rPr lang="zh-CN" altLang="zh-CN" dirty="0" smtClean="0"/>
              <a:t>对于</a:t>
            </a:r>
            <a:r>
              <a:rPr lang="zh-CN" altLang="zh-CN" dirty="0"/>
              <a:t>数据库连接这样的稀缺资源来说，程序员希望在不使用时尽快关闭，在</a:t>
            </a:r>
            <a:r>
              <a:rPr lang="en-AU" altLang="zh-CN" dirty="0"/>
              <a:t>C++</a:t>
            </a:r>
            <a:r>
              <a:rPr lang="zh-CN" altLang="zh-CN" dirty="0"/>
              <a:t>中使用析构函数来释放资源的技术在</a:t>
            </a:r>
            <a:r>
              <a:rPr lang="en-AU" altLang="zh-CN" dirty="0"/>
              <a:t>C# </a:t>
            </a:r>
            <a:r>
              <a:rPr lang="zh-CN" altLang="zh-CN" dirty="0"/>
              <a:t>中也一样可以使用，前提是被释放的对象实现了</a:t>
            </a:r>
            <a:r>
              <a:rPr lang="en-AU" altLang="zh-CN" dirty="0" err="1"/>
              <a:t>IDisposable</a:t>
            </a:r>
            <a:r>
              <a:rPr lang="zh-CN" altLang="zh-CN" dirty="0"/>
              <a:t>接口，这就是</a:t>
            </a:r>
            <a:r>
              <a:rPr lang="en-AU" altLang="zh-CN" dirty="0"/>
              <a:t>using</a:t>
            </a:r>
            <a:r>
              <a:rPr lang="zh-CN" altLang="zh-CN" dirty="0"/>
              <a:t>语句块的用法，而</a:t>
            </a:r>
            <a:r>
              <a:rPr lang="en-AU" altLang="zh-CN" dirty="0"/>
              <a:t>Connection</a:t>
            </a:r>
            <a:r>
              <a:rPr lang="zh-CN" altLang="zh-CN" dirty="0"/>
              <a:t>正是这种对象。</a:t>
            </a:r>
            <a:r>
              <a:rPr lang="en-AU" altLang="zh-CN" dirty="0"/>
              <a:t>using</a:t>
            </a:r>
            <a:r>
              <a:rPr lang="zh-CN" altLang="zh-CN" dirty="0"/>
              <a:t>语句块保证在退出语句块时实现</a:t>
            </a:r>
            <a:r>
              <a:rPr lang="en-AU" altLang="zh-CN" dirty="0" err="1"/>
              <a:t>IDisposable</a:t>
            </a:r>
            <a:r>
              <a:rPr lang="zh-CN" altLang="zh-CN" dirty="0"/>
              <a:t>接口的对象能立即释放，在</a:t>
            </a:r>
            <a:r>
              <a:rPr lang="en-AU" altLang="zh-CN" dirty="0"/>
              <a:t>Connection</a:t>
            </a:r>
            <a:r>
              <a:rPr lang="zh-CN" altLang="zh-CN" dirty="0"/>
              <a:t>对象的</a:t>
            </a:r>
            <a:r>
              <a:rPr lang="en-AU" altLang="zh-CN" dirty="0"/>
              <a:t>Dispose</a:t>
            </a:r>
            <a:r>
              <a:rPr lang="zh-CN" altLang="zh-CN" dirty="0"/>
              <a:t>方法中会检查对象的状态，在打开状态时则调用</a:t>
            </a:r>
            <a:r>
              <a:rPr lang="en-AU" altLang="zh-CN" dirty="0"/>
              <a:t>Close()</a:t>
            </a:r>
            <a:r>
              <a:rPr lang="zh-CN" altLang="zh-CN" dirty="0"/>
              <a:t>方法，这就保证了资源被及时释放。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5758" y="3157824"/>
            <a:ext cx="8580475" cy="2281476"/>
          </a:xfrm>
          <a:prstGeom prst="roundRect">
            <a:avLst>
              <a:gd name="adj" fmla="val 7346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string 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 = @"Data Source=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localdb</a:t>
            </a:r>
            <a:r>
              <a:rPr lang="en-US" altLang="zh-CN" sz="1600" dirty="0"/>
              <a:t>)\</a:t>
            </a:r>
            <a:r>
              <a:rPr lang="en-US" altLang="zh-CN" sz="1600" dirty="0" err="1"/>
              <a:t>MSSQLLocalDB</a:t>
            </a:r>
            <a:r>
              <a:rPr lang="en-AU" altLang="zh-CN" sz="1600" dirty="0"/>
              <a:t>;Initial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  <a:p>
            <a:r>
              <a:rPr lang="en-AU" altLang="zh-CN" sz="1600" dirty="0"/>
              <a:t>using (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 </a:t>
            </a:r>
            <a:r>
              <a:rPr lang="en-AU" altLang="zh-CN" sz="1600" dirty="0" err="1"/>
              <a:t>sqlcon</a:t>
            </a:r>
            <a:r>
              <a:rPr lang="en-AU" altLang="zh-CN" sz="1600" dirty="0"/>
              <a:t> = new 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(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))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r>
              <a:rPr lang="en-AU" altLang="zh-CN" sz="1600" dirty="0"/>
              <a:t>	// Open the connection</a:t>
            </a:r>
            <a:endParaRPr lang="zh-CN" altLang="zh-CN" sz="1600" dirty="0"/>
          </a:p>
          <a:p>
            <a:r>
              <a:rPr lang="en-AU" altLang="zh-CN" sz="1600" dirty="0"/>
              <a:t>	</a:t>
            </a:r>
            <a:r>
              <a:rPr lang="en-AU" altLang="zh-CN" sz="1600" dirty="0" err="1"/>
              <a:t>sqlcon.Open</a:t>
            </a:r>
            <a:r>
              <a:rPr lang="en-AU" altLang="zh-CN" sz="1600" dirty="0"/>
              <a:t>();</a:t>
            </a:r>
            <a:endParaRPr lang="zh-CN" altLang="zh-CN" sz="1600" dirty="0"/>
          </a:p>
          <a:p>
            <a:r>
              <a:rPr lang="en-AU" altLang="zh-CN" sz="1600" dirty="0"/>
              <a:t>	// Do something useful</a:t>
            </a:r>
            <a:endParaRPr lang="zh-CN" altLang="zh-CN" sz="1600" dirty="0"/>
          </a:p>
          <a:p>
            <a:r>
              <a:rPr lang="en-AU" altLang="zh-CN" sz="1600" dirty="0" smtClean="0"/>
              <a:t>}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3784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053624" y="3397963"/>
            <a:ext cx="2336084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连接的测试</a:t>
            </a:r>
          </a:p>
        </p:txBody>
      </p:sp>
    </p:spTree>
    <p:extLst>
      <p:ext uri="{BB962C8B-B14F-4D97-AF65-F5344CB8AC3E}">
        <p14:creationId xmlns:p14="http://schemas.microsoft.com/office/powerpoint/2010/main" val="87264476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连接的测试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5786" y="1371600"/>
            <a:ext cx="9994605" cy="1700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【例</a:t>
            </a:r>
            <a:r>
              <a:rPr lang="en-US" altLang="zh-CN" b="1" dirty="0"/>
              <a:t>9.1</a:t>
            </a:r>
            <a:r>
              <a:rPr lang="zh-CN" altLang="zh-CN" dirty="0"/>
              <a:t>】 在</a:t>
            </a:r>
            <a:r>
              <a:rPr lang="en-US" altLang="zh-CN" dirty="0"/>
              <a:t>using</a:t>
            </a:r>
            <a:r>
              <a:rPr lang="zh-CN" altLang="zh-CN" dirty="0"/>
              <a:t>语句块中打开数据库连接，并显示连接状态。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的设计视图中将此窗体调整到适当的大小，并将</a:t>
            </a:r>
            <a:r>
              <a:rPr lang="en-US" altLang="zh-CN" dirty="0"/>
              <a:t>Text</a:t>
            </a:r>
            <a:r>
              <a:rPr lang="zh-CN" altLang="zh-CN" dirty="0"/>
              <a:t>属性设为“数据库连接”。从工具箱中拖曳一个</a:t>
            </a:r>
            <a:r>
              <a:rPr lang="en-US" altLang="zh-CN" dirty="0"/>
              <a:t>Button</a:t>
            </a:r>
            <a:r>
              <a:rPr lang="zh-CN" altLang="zh-CN" dirty="0"/>
              <a:t>控件到此窗体中，其</a:t>
            </a:r>
            <a:r>
              <a:rPr lang="en-US" altLang="zh-CN" dirty="0"/>
              <a:t>Text</a:t>
            </a:r>
            <a:r>
              <a:rPr lang="zh-CN" altLang="zh-CN" dirty="0"/>
              <a:t>属性设置为“测试”。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引用命名空间为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49510" y="3072130"/>
            <a:ext cx="8653439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using </a:t>
            </a:r>
            <a:r>
              <a:rPr lang="en-AU" altLang="zh-CN" dirty="0" err="1"/>
              <a:t>System.Data.SqlClient</a:t>
            </a:r>
            <a:r>
              <a:rPr lang="en-AU" altLang="zh-CN" dirty="0"/>
              <a:t>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5357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连接的测试</a:t>
            </a:r>
          </a:p>
        </p:txBody>
      </p:sp>
      <p:sp>
        <p:nvSpPr>
          <p:cNvPr id="4" name="矩形 3"/>
          <p:cNvSpPr/>
          <p:nvPr/>
        </p:nvSpPr>
        <p:spPr>
          <a:xfrm>
            <a:off x="1282994" y="1277035"/>
            <a:ext cx="7488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切换到窗体设计视图，双击</a:t>
            </a:r>
            <a:r>
              <a:rPr lang="en-US" altLang="zh-CN" dirty="0"/>
              <a:t>button1</a:t>
            </a:r>
            <a:r>
              <a:rPr lang="zh-CN" altLang="zh-CN" dirty="0"/>
              <a:t>按钮，添加</a:t>
            </a:r>
            <a:r>
              <a:rPr lang="en-US" altLang="zh-CN" dirty="0"/>
              <a:t>Click</a:t>
            </a:r>
            <a:r>
              <a:rPr lang="zh-CN" altLang="zh-CN" dirty="0"/>
              <a:t>事件，代码如下：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2994" y="1664652"/>
            <a:ext cx="9594113" cy="3356908"/>
          </a:xfrm>
          <a:prstGeom prst="roundRect">
            <a:avLst>
              <a:gd name="adj" fmla="val 4411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sz="1600" dirty="0"/>
              <a:t>private void button1_Click(object sender, </a:t>
            </a:r>
            <a:r>
              <a:rPr lang="en-AU" altLang="zh-CN" sz="1600" dirty="0" err="1"/>
              <a:t>EventArgs</a:t>
            </a:r>
            <a:r>
              <a:rPr lang="en-AU" altLang="zh-CN" sz="1600" dirty="0"/>
              <a:t> e)</a:t>
            </a:r>
            <a:endParaRPr lang="zh-CN" altLang="zh-CN" sz="1600" dirty="0"/>
          </a:p>
          <a:p>
            <a:r>
              <a:rPr lang="en-AU" altLang="zh-CN" sz="1600" dirty="0"/>
              <a:t>{</a:t>
            </a:r>
            <a:endParaRPr lang="zh-CN" altLang="zh-CN" sz="1600" dirty="0"/>
          </a:p>
          <a:p>
            <a:pPr latinLnBrk="1"/>
            <a:r>
              <a:rPr lang="en-AU" altLang="zh-CN" sz="1600" dirty="0"/>
              <a:t>string 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 = @"Data Source=(</a:t>
            </a:r>
            <a:r>
              <a:rPr lang="en-AU" altLang="zh-CN" sz="1600" dirty="0" err="1"/>
              <a:t>localdb</a:t>
            </a:r>
            <a:r>
              <a:rPr lang="en-AU" altLang="zh-CN" sz="1600" dirty="0"/>
              <a:t>)\</a:t>
            </a:r>
            <a:r>
              <a:rPr lang="en-AU" altLang="zh-CN" sz="1600" dirty="0" err="1"/>
              <a:t>MSSQLLocalDB;Initial</a:t>
            </a:r>
            <a:r>
              <a:rPr lang="en-AU" altLang="zh-CN" sz="1600" dirty="0"/>
              <a:t>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  <a:p>
            <a:r>
              <a:rPr lang="en-AU" altLang="zh-CN" sz="1600" dirty="0"/>
              <a:t>    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 </a:t>
            </a:r>
            <a:r>
              <a:rPr lang="en-AU" altLang="zh-CN" sz="1600" dirty="0" err="1"/>
              <a:t>sqlcon</a:t>
            </a:r>
            <a:r>
              <a:rPr lang="en-AU" altLang="zh-CN" sz="1600" dirty="0"/>
              <a:t>;</a:t>
            </a:r>
            <a:endParaRPr lang="zh-CN" altLang="zh-CN" sz="1600" dirty="0"/>
          </a:p>
          <a:p>
            <a:r>
              <a:rPr lang="en-AU" altLang="zh-CN" sz="1600" dirty="0"/>
              <a:t>    using (</a:t>
            </a:r>
            <a:r>
              <a:rPr lang="en-AU" altLang="zh-CN" sz="1600" dirty="0" err="1"/>
              <a:t>sqlcon</a:t>
            </a:r>
            <a:r>
              <a:rPr lang="en-AU" altLang="zh-CN" sz="1600" dirty="0"/>
              <a:t> = new </a:t>
            </a:r>
            <a:r>
              <a:rPr lang="en-AU" altLang="zh-CN" sz="1600" dirty="0" err="1"/>
              <a:t>SqlConnection</a:t>
            </a:r>
            <a:r>
              <a:rPr lang="en-AU" altLang="zh-CN" sz="1600" dirty="0"/>
              <a:t>(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))</a:t>
            </a:r>
            <a:endParaRPr lang="zh-CN" altLang="zh-CN" sz="1600" dirty="0"/>
          </a:p>
          <a:p>
            <a:r>
              <a:rPr lang="en-AU" altLang="zh-CN" sz="1600" dirty="0"/>
              <a:t>    {</a:t>
            </a:r>
            <a:endParaRPr lang="zh-CN" altLang="zh-CN" sz="1600" dirty="0"/>
          </a:p>
          <a:p>
            <a:r>
              <a:rPr lang="en-AU" altLang="zh-CN" sz="1600" dirty="0"/>
              <a:t>        </a:t>
            </a:r>
            <a:r>
              <a:rPr lang="en-AU" altLang="zh-CN" sz="1600" dirty="0" err="1"/>
              <a:t>sqlcon.Open</a:t>
            </a:r>
            <a:r>
              <a:rPr lang="en-AU" altLang="zh-CN" sz="1600" dirty="0"/>
              <a:t>();</a:t>
            </a:r>
            <a:endParaRPr lang="zh-CN" altLang="zh-CN" sz="1600" dirty="0"/>
          </a:p>
          <a:p>
            <a:r>
              <a:rPr lang="en-AU" altLang="zh-CN" sz="1600" dirty="0"/>
              <a:t>        </a:t>
            </a:r>
            <a:r>
              <a:rPr lang="en-AU" altLang="zh-CN" sz="1600" dirty="0" err="1"/>
              <a:t>MessageBox.Show</a:t>
            </a:r>
            <a:r>
              <a:rPr lang="en-AU" altLang="zh-CN" sz="1600" dirty="0"/>
              <a:t>("</a:t>
            </a:r>
            <a:r>
              <a:rPr lang="zh-CN" altLang="zh-CN" sz="1600" dirty="0"/>
              <a:t>数据库连接状态：</a:t>
            </a:r>
            <a:r>
              <a:rPr lang="en-AU" altLang="zh-CN" sz="1600" dirty="0"/>
              <a:t>" + </a:t>
            </a:r>
            <a:r>
              <a:rPr lang="en-AU" altLang="zh-CN" sz="1600" dirty="0" err="1"/>
              <a:t>sqlcon.State.ToString</a:t>
            </a:r>
            <a:r>
              <a:rPr lang="en-AU" altLang="zh-CN" sz="1600" dirty="0"/>
              <a:t>(), "</a:t>
            </a:r>
            <a:r>
              <a:rPr lang="zh-CN" altLang="zh-CN" sz="1600" dirty="0"/>
              <a:t>第一个对话框</a:t>
            </a:r>
            <a:r>
              <a:rPr lang="en-AU" altLang="zh-CN" sz="1600" dirty="0"/>
              <a:t>");</a:t>
            </a:r>
            <a:endParaRPr lang="zh-CN" altLang="zh-CN" sz="1600" dirty="0"/>
          </a:p>
          <a:p>
            <a:r>
              <a:rPr lang="en-AU" altLang="zh-CN" sz="1600" dirty="0"/>
              <a:t>    }</a:t>
            </a:r>
            <a:endParaRPr lang="zh-CN" altLang="zh-CN" sz="1600" dirty="0"/>
          </a:p>
          <a:p>
            <a:pPr latinLnBrk="1"/>
            <a:r>
              <a:rPr lang="en-AU" altLang="zh-CN" sz="1600" dirty="0"/>
              <a:t> </a:t>
            </a:r>
            <a:endParaRPr lang="zh-CN" altLang="zh-CN" sz="1600" dirty="0"/>
          </a:p>
          <a:p>
            <a:r>
              <a:rPr lang="en-AU" altLang="zh-CN" sz="1600" dirty="0"/>
              <a:t>    </a:t>
            </a:r>
            <a:r>
              <a:rPr lang="en-AU" altLang="zh-CN" sz="1600" dirty="0" err="1"/>
              <a:t>MessageBox.Show</a:t>
            </a:r>
            <a:r>
              <a:rPr lang="en-AU" altLang="zh-CN" sz="1600" dirty="0"/>
              <a:t>("</a:t>
            </a:r>
            <a:r>
              <a:rPr lang="zh-CN" altLang="zh-CN" sz="1600" dirty="0"/>
              <a:t>数据库连接状态：</a:t>
            </a:r>
            <a:r>
              <a:rPr lang="en-AU" altLang="zh-CN" sz="1600" dirty="0"/>
              <a:t>" + </a:t>
            </a:r>
            <a:r>
              <a:rPr lang="en-AU" altLang="zh-CN" sz="1600" dirty="0" err="1"/>
              <a:t>sqlcon.State.ToString</a:t>
            </a:r>
            <a:r>
              <a:rPr lang="en-AU" altLang="zh-CN" sz="1600" dirty="0"/>
              <a:t>(), "</a:t>
            </a:r>
            <a:r>
              <a:rPr lang="zh-CN" altLang="zh-CN" sz="1600" dirty="0"/>
              <a:t>第二个对话框</a:t>
            </a:r>
            <a:r>
              <a:rPr lang="en-AU" altLang="zh-CN" sz="1600" dirty="0"/>
              <a:t>");</a:t>
            </a:r>
            <a:endParaRPr lang="zh-CN" altLang="zh-CN" sz="1600" dirty="0"/>
          </a:p>
          <a:p>
            <a:r>
              <a:rPr lang="en-AU" altLang="zh-CN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7754819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连接的测试</a:t>
            </a:r>
          </a:p>
        </p:txBody>
      </p:sp>
      <p:sp>
        <p:nvSpPr>
          <p:cNvPr id="3" name="矩形 2"/>
          <p:cNvSpPr/>
          <p:nvPr/>
        </p:nvSpPr>
        <p:spPr>
          <a:xfrm>
            <a:off x="1370302" y="1266678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运行程序，单击【测试】按钮，运行结果如图</a:t>
            </a:r>
            <a:r>
              <a:rPr lang="en-US" altLang="zh-CN" dirty="0"/>
              <a:t>9.15</a:t>
            </a:r>
            <a:r>
              <a:rPr lang="zh-CN" altLang="zh-CN" dirty="0"/>
              <a:t>所示。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710418"/>
              </p:ext>
            </p:extLst>
          </p:nvPr>
        </p:nvGraphicFramePr>
        <p:xfrm>
          <a:off x="3600450" y="1807535"/>
          <a:ext cx="4746108" cy="3858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Visio" r:id="rId3" imgW="4007692" imgH="3255390" progId="Visio.Drawing.11">
                  <p:embed/>
                </p:oleObj>
              </mc:Choice>
              <mc:Fallback>
                <p:oleObj name="Visio" r:id="rId3" imgW="4007692" imgH="32553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1807535"/>
                        <a:ext cx="4746108" cy="38584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766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7098979" y="3627471"/>
            <a:ext cx="3889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在线操作数据库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230078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在线操作数据库</a:t>
            </a:r>
          </a:p>
        </p:txBody>
      </p:sp>
      <p:sp>
        <p:nvSpPr>
          <p:cNvPr id="3" name="矩形 2"/>
          <p:cNvSpPr/>
          <p:nvPr/>
        </p:nvSpPr>
        <p:spPr>
          <a:xfrm>
            <a:off x="1427439" y="1740930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数据库在线访问的工作原理如图</a:t>
            </a:r>
            <a:r>
              <a:rPr lang="en-US" altLang="zh-CN" dirty="0"/>
              <a:t>9.16</a:t>
            </a:r>
            <a:r>
              <a:rPr lang="zh-CN" altLang="zh-CN" dirty="0"/>
              <a:t>所示。</a:t>
            </a:r>
          </a:p>
        </p:txBody>
      </p:sp>
      <p:pic>
        <p:nvPicPr>
          <p:cNvPr id="21506" name="Picture 2" descr="9t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36" y="2240775"/>
            <a:ext cx="6268741" cy="159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97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</a:p>
        </p:txBody>
      </p:sp>
      <p:sp>
        <p:nvSpPr>
          <p:cNvPr id="4" name="矩形 3"/>
          <p:cNvSpPr/>
          <p:nvPr/>
        </p:nvSpPr>
        <p:spPr>
          <a:xfrm>
            <a:off x="1331181" y="1202883"/>
            <a:ext cx="6276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成绩表涉及的主要信息有：学号、课程号和成绩，见表</a:t>
            </a:r>
            <a:r>
              <a:rPr lang="en-US" altLang="zh-CN" dirty="0"/>
              <a:t>9.3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220408"/>
              </p:ext>
            </p:extLst>
          </p:nvPr>
        </p:nvGraphicFramePr>
        <p:xfrm>
          <a:off x="2375748" y="1792202"/>
          <a:ext cx="7470002" cy="3779256"/>
        </p:xfrm>
        <a:graphic>
          <a:graphicData uri="http://schemas.openxmlformats.org/drawingml/2006/table">
            <a:tbl>
              <a:tblPr/>
              <a:tblGrid>
                <a:gridCol w="1244851"/>
                <a:gridCol w="1244851"/>
                <a:gridCol w="1244851"/>
                <a:gridCol w="1244851"/>
                <a:gridCol w="1244851"/>
                <a:gridCol w="1245747"/>
              </a:tblGrid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号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课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程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成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学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号</a:t>
                      </a: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课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程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成</a:t>
                      </a: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0">
                          <a:effectLst/>
                          <a:latin typeface="Times New Roman"/>
                          <a:ea typeface="宋体"/>
                        </a:rPr>
                        <a:t>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171109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90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171110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171111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64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65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171111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87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171113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66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9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171107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101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78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171113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/>
                          <a:ea typeface="宋体"/>
                        </a:rPr>
                        <a:t>102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/>
                          <a:ea typeface="宋体"/>
                        </a:rPr>
                        <a:t>83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398046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678346" y="3397963"/>
            <a:ext cx="285699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</a:p>
        </p:txBody>
      </p:sp>
    </p:spTree>
    <p:extLst>
      <p:ext uri="{BB962C8B-B14F-4D97-AF65-F5344CB8AC3E}">
        <p14:creationId xmlns:p14="http://schemas.microsoft.com/office/powerpoint/2010/main" val="97983060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8195" y="1467293"/>
            <a:ext cx="10143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每个</a:t>
            </a:r>
            <a:r>
              <a:rPr lang="en-US" altLang="zh-CN" dirty="0"/>
              <a:t>.NET</a:t>
            </a:r>
            <a:r>
              <a:rPr lang="zh-CN" altLang="zh-CN" dirty="0"/>
              <a:t>数据提供程序都包括一个</a:t>
            </a:r>
            <a:r>
              <a:rPr lang="en-US" altLang="zh-CN" dirty="0"/>
              <a:t>Command</a:t>
            </a:r>
            <a:r>
              <a:rPr lang="zh-CN" altLang="zh-CN" dirty="0"/>
              <a:t>对象，在</a:t>
            </a:r>
            <a:r>
              <a:rPr lang="en-US" altLang="zh-CN" dirty="0"/>
              <a:t>SQL Server</a:t>
            </a:r>
            <a:r>
              <a:rPr lang="zh-CN" altLang="zh-CN" dirty="0"/>
              <a:t>中的</a:t>
            </a:r>
            <a:r>
              <a:rPr lang="en-US" altLang="zh-CN" dirty="0"/>
              <a:t>Command</a:t>
            </a:r>
            <a:r>
              <a:rPr lang="zh-CN" altLang="zh-CN" dirty="0"/>
              <a:t>对象是</a:t>
            </a:r>
            <a:r>
              <a:rPr lang="en-US" altLang="zh-CN" dirty="0" err="1"/>
              <a:t>SqlCommand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以下两行代码演示了如何创建一个</a:t>
            </a:r>
            <a:r>
              <a:rPr lang="en-US" altLang="zh-CN" dirty="0" err="1"/>
              <a:t>SqlCommand</a:t>
            </a:r>
            <a:r>
              <a:rPr lang="zh-CN" altLang="zh-CN" dirty="0"/>
              <a:t>对象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70075" y="2390623"/>
            <a:ext cx="8775404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string </a:t>
            </a:r>
            <a:r>
              <a:rPr lang="en-AU" altLang="zh-CN" dirty="0" err="1"/>
              <a:t>sql</a:t>
            </a:r>
            <a:r>
              <a:rPr lang="en-AU" altLang="zh-CN" dirty="0"/>
              <a:t> = "SELECT * FROM XSB";</a:t>
            </a:r>
            <a:endParaRPr lang="zh-CN" altLang="zh-CN" dirty="0"/>
          </a:p>
          <a:p>
            <a:r>
              <a:rPr lang="en-AU" altLang="zh-CN" dirty="0" err="1"/>
              <a:t>SqlCommand</a:t>
            </a:r>
            <a:r>
              <a:rPr lang="en-AU" altLang="zh-CN" dirty="0"/>
              <a:t> command = new </a:t>
            </a:r>
            <a:r>
              <a:rPr lang="en-AU" altLang="zh-CN" dirty="0" err="1"/>
              <a:t>SqlCommand</a:t>
            </a:r>
            <a:r>
              <a:rPr lang="en-AU" altLang="zh-CN" dirty="0"/>
              <a:t>(</a:t>
            </a:r>
            <a:r>
              <a:rPr lang="en-AU" altLang="zh-CN" dirty="0" err="1"/>
              <a:t>sql</a:t>
            </a:r>
            <a:r>
              <a:rPr lang="en-AU" altLang="zh-CN" dirty="0"/>
              <a:t>, </a:t>
            </a:r>
            <a:r>
              <a:rPr lang="en-AU" altLang="zh-CN" dirty="0" err="1"/>
              <a:t>sqlcon</a:t>
            </a:r>
            <a:r>
              <a:rPr lang="en-AU" altLang="zh-CN" dirty="0"/>
              <a:t>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978195" y="3135508"/>
            <a:ext cx="10047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参数</a:t>
            </a:r>
            <a:r>
              <a:rPr lang="en-US" altLang="zh-CN" dirty="0" err="1"/>
              <a:t>sql</a:t>
            </a:r>
            <a:r>
              <a:rPr lang="zh-CN" altLang="zh-CN" dirty="0"/>
              <a:t>为需执行的</a:t>
            </a:r>
            <a:r>
              <a:rPr lang="en-US" altLang="zh-CN" dirty="0"/>
              <a:t>SQL</a:t>
            </a:r>
            <a:r>
              <a:rPr lang="zh-CN" altLang="zh-CN" dirty="0"/>
              <a:t>命令，上述语句将生成一个命令对象</a:t>
            </a:r>
            <a:r>
              <a:rPr lang="en-US" altLang="zh-CN" dirty="0"/>
              <a:t>command</a:t>
            </a:r>
            <a:r>
              <a:rPr lang="zh-CN" altLang="zh-CN" dirty="0"/>
              <a:t>，对由</a:t>
            </a:r>
            <a:r>
              <a:rPr lang="en-US" altLang="zh-CN" dirty="0" err="1"/>
              <a:t>sqlcon</a:t>
            </a:r>
            <a:r>
              <a:rPr lang="zh-CN" altLang="zh-CN" dirty="0"/>
              <a:t>连接的数据源指定检索（</a:t>
            </a:r>
            <a:r>
              <a:rPr lang="en-US" altLang="zh-CN" dirty="0"/>
              <a:t>SELECT</a:t>
            </a:r>
            <a:r>
              <a:rPr lang="zh-CN" altLang="zh-CN" dirty="0"/>
              <a:t>）操作。</a:t>
            </a:r>
          </a:p>
        </p:txBody>
      </p:sp>
    </p:spTree>
    <p:extLst>
      <p:ext uri="{BB962C8B-B14F-4D97-AF65-F5344CB8AC3E}">
        <p14:creationId xmlns:p14="http://schemas.microsoft.com/office/powerpoint/2010/main" val="364504783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60" y="1456660"/>
            <a:ext cx="1007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另一种创建</a:t>
            </a:r>
            <a:r>
              <a:rPr lang="en-US" altLang="zh-CN" dirty="0" err="1"/>
              <a:t>SqlCommand</a:t>
            </a:r>
            <a:r>
              <a:rPr lang="zh-CN" altLang="zh-CN" dirty="0"/>
              <a:t>的方法，是通过设置其属性值来指定需要封装的命令及连接，</a:t>
            </a:r>
            <a:r>
              <a:rPr lang="en-US" altLang="zh-CN" dirty="0"/>
              <a:t>Command</a:t>
            </a:r>
            <a:r>
              <a:rPr lang="zh-CN" altLang="zh-CN" dirty="0"/>
              <a:t>对象的主要属性列于表</a:t>
            </a:r>
            <a:r>
              <a:rPr lang="en-US" altLang="zh-CN" dirty="0"/>
              <a:t>9.5</a:t>
            </a:r>
            <a:r>
              <a:rPr lang="zh-CN" altLang="zh-CN" dirty="0"/>
              <a:t>中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14504"/>
              </p:ext>
            </p:extLst>
          </p:nvPr>
        </p:nvGraphicFramePr>
        <p:xfrm>
          <a:off x="1531088" y="2267478"/>
          <a:ext cx="9548037" cy="3027537"/>
        </p:xfrm>
        <a:graphic>
          <a:graphicData uri="http://schemas.openxmlformats.org/drawingml/2006/table">
            <a:tbl>
              <a:tblPr/>
              <a:tblGrid>
                <a:gridCol w="1945759"/>
                <a:gridCol w="7602278"/>
              </a:tblGrid>
              <a:tr h="336393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性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3639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0" dirty="0" smtClean="0">
                          <a:effectLst/>
                          <a:latin typeface="Times New Roman"/>
                          <a:ea typeface="宋体"/>
                        </a:rPr>
                        <a:t>      </a:t>
                      </a:r>
                      <a:r>
                        <a:rPr lang="en-US" sz="1400" kern="1000" dirty="0" err="1" smtClean="0">
                          <a:effectLst/>
                          <a:latin typeface="Times New Roman"/>
                          <a:ea typeface="宋体"/>
                        </a:rPr>
                        <a:t>CommandText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取得或设置要对数据源执行的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命令、存储过程或数据表名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2786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CommandTimeout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对象的超时时间，单位为秒，为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表示不限制。默认为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30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秒，即若在这个时间之内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对象无法执行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命令，则返回失败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9179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CommandType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获取或设置命令类别，可取的值：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StoredProcedure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TableDirect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，代表的含义分别为：存储过程、数据表名和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语句，默认为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。数字、属性的值为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CommandType.StoredProcedure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CommandType.Text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39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Connection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对象所使用的数据连接属性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39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Parameters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SQL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命令参数集合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09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1991" y="1360967"/>
            <a:ext cx="986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例如，在创建</a:t>
            </a:r>
            <a:r>
              <a:rPr lang="en-US" altLang="zh-CN" dirty="0" err="1"/>
              <a:t>SqlCommand</a:t>
            </a:r>
            <a:r>
              <a:rPr lang="zh-CN" altLang="zh-CN" dirty="0"/>
              <a:t>对象时，参数先省略不写，创建后再通过设置</a:t>
            </a:r>
            <a:r>
              <a:rPr lang="en-US" altLang="zh-CN" dirty="0"/>
              <a:t>Command</a:t>
            </a:r>
            <a:r>
              <a:rPr lang="zh-CN" altLang="zh-CN" dirty="0"/>
              <a:t>对象的</a:t>
            </a:r>
            <a:r>
              <a:rPr lang="en-US" altLang="zh-CN" dirty="0" err="1"/>
              <a:t>CommandText</a:t>
            </a:r>
            <a:r>
              <a:rPr lang="zh-CN" altLang="zh-CN" dirty="0"/>
              <a:t>、</a:t>
            </a:r>
            <a:r>
              <a:rPr lang="en-US" altLang="zh-CN" dirty="0" err="1"/>
              <a:t>CommandType</a:t>
            </a:r>
            <a:r>
              <a:rPr lang="zh-CN" altLang="zh-CN" dirty="0"/>
              <a:t>和</a:t>
            </a:r>
            <a:r>
              <a:rPr lang="en-US" altLang="zh-CN" dirty="0"/>
              <a:t>Connection</a:t>
            </a:r>
            <a:r>
              <a:rPr lang="zh-CN" altLang="zh-CN" dirty="0"/>
              <a:t>等属性来指定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94884" y="2007298"/>
            <a:ext cx="9058939" cy="2247424"/>
          </a:xfrm>
          <a:prstGeom prst="roundRect">
            <a:avLst>
              <a:gd name="adj" fmla="val 6259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dirty="0" err="1"/>
              <a:t>SqlCommand</a:t>
            </a:r>
            <a:r>
              <a:rPr lang="en-AU" altLang="zh-CN" dirty="0"/>
              <a:t> command = new </a:t>
            </a:r>
            <a:r>
              <a:rPr lang="en-AU" altLang="zh-CN" dirty="0" err="1"/>
              <a:t>SqlCommand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 err="1"/>
              <a:t>command.CommandText</a:t>
            </a:r>
            <a:r>
              <a:rPr lang="en-AU" altLang="zh-CN" dirty="0"/>
              <a:t> = "INSERT INTO XSB(XH,XM,XB,CSRQ,ZY,ZXF)VALUES('" + </a:t>
            </a:r>
            <a:r>
              <a:rPr lang="en-AU" altLang="zh-CN" dirty="0" err="1"/>
              <a:t>stuID</a:t>
            </a:r>
            <a:r>
              <a:rPr lang="en-AU" altLang="zh-CN" dirty="0"/>
              <a:t> + "','" </a:t>
            </a:r>
            <a:endParaRPr lang="zh-CN" altLang="zh-CN" dirty="0"/>
          </a:p>
          <a:p>
            <a:r>
              <a:rPr lang="en-AU" altLang="zh-CN" dirty="0"/>
              <a:t>			+ </a:t>
            </a:r>
            <a:r>
              <a:rPr lang="en-AU" altLang="zh-CN" dirty="0" err="1"/>
              <a:t>stuName</a:t>
            </a:r>
            <a:r>
              <a:rPr lang="en-AU" altLang="zh-CN" dirty="0"/>
              <a:t> + "','" + </a:t>
            </a:r>
            <a:r>
              <a:rPr lang="en-AU" altLang="zh-CN" dirty="0" err="1"/>
              <a:t>stuXB</a:t>
            </a:r>
            <a:r>
              <a:rPr lang="en-AU" altLang="zh-CN" dirty="0"/>
              <a:t> + "','" + </a:t>
            </a:r>
            <a:r>
              <a:rPr lang="en-AU" altLang="zh-CN" dirty="0" err="1"/>
              <a:t>stuBirthday</a:t>
            </a:r>
            <a:r>
              <a:rPr lang="en-AU" altLang="zh-CN" dirty="0"/>
              <a:t> + "','" + </a:t>
            </a:r>
            <a:r>
              <a:rPr lang="en-AU" altLang="zh-CN" dirty="0" err="1"/>
              <a:t>stuMajor</a:t>
            </a:r>
            <a:r>
              <a:rPr lang="en-AU" altLang="zh-CN" dirty="0"/>
              <a:t> + "','" + </a:t>
            </a:r>
            <a:r>
              <a:rPr lang="en-AU" altLang="zh-CN" dirty="0" err="1"/>
              <a:t>stuCredit</a:t>
            </a:r>
            <a:r>
              <a:rPr lang="en-AU" altLang="zh-CN" dirty="0"/>
              <a:t> + "')";</a:t>
            </a:r>
            <a:endParaRPr lang="zh-CN" altLang="zh-CN" dirty="0"/>
          </a:p>
          <a:p>
            <a:r>
              <a:rPr lang="en-AU" altLang="zh-CN" dirty="0" err="1"/>
              <a:t>command.CommandType</a:t>
            </a:r>
            <a:r>
              <a:rPr lang="en-AU" altLang="zh-CN" dirty="0"/>
              <a:t> = </a:t>
            </a:r>
            <a:r>
              <a:rPr lang="en-AU" altLang="zh-CN" dirty="0" err="1"/>
              <a:t>CommandType.Text</a:t>
            </a:r>
            <a:r>
              <a:rPr lang="en-AU" altLang="zh-CN" dirty="0"/>
              <a:t>;</a:t>
            </a:r>
            <a:endParaRPr lang="zh-CN" altLang="zh-CN" dirty="0"/>
          </a:p>
          <a:p>
            <a:r>
              <a:rPr lang="en-AU" altLang="zh-CN" dirty="0" err="1"/>
              <a:t>command.Connection</a:t>
            </a:r>
            <a:r>
              <a:rPr lang="en-AU" altLang="zh-CN" dirty="0"/>
              <a:t> = </a:t>
            </a:r>
            <a:r>
              <a:rPr lang="en-AU" altLang="zh-CN" dirty="0" err="1"/>
              <a:t>sqlcon</a:t>
            </a:r>
            <a:r>
              <a:rPr lang="en-AU" altLang="zh-CN" dirty="0" smtClean="0"/>
              <a:t>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510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</a:p>
        </p:txBody>
      </p:sp>
      <p:sp>
        <p:nvSpPr>
          <p:cNvPr id="3" name="矩形 2"/>
          <p:cNvSpPr/>
          <p:nvPr/>
        </p:nvSpPr>
        <p:spPr>
          <a:xfrm>
            <a:off x="1225341" y="1585655"/>
            <a:ext cx="6083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Command</a:t>
            </a:r>
            <a:r>
              <a:rPr lang="zh-CN" altLang="zh-CN" dirty="0"/>
              <a:t>对象提供了</a:t>
            </a:r>
            <a:r>
              <a:rPr lang="en-US" altLang="zh-CN" dirty="0"/>
              <a:t>4</a:t>
            </a:r>
            <a:r>
              <a:rPr lang="zh-CN" altLang="zh-CN" dirty="0"/>
              <a:t>个执行</a:t>
            </a:r>
            <a:r>
              <a:rPr lang="en-US" altLang="zh-CN" dirty="0"/>
              <a:t>SQL</a:t>
            </a:r>
            <a:r>
              <a:rPr lang="zh-CN" altLang="zh-CN" dirty="0"/>
              <a:t>命令的方法，见表</a:t>
            </a:r>
            <a:r>
              <a:rPr lang="en-US" altLang="zh-CN" dirty="0"/>
              <a:t>9.6</a:t>
            </a:r>
            <a:r>
              <a:rPr lang="zh-CN" altLang="zh-CN" dirty="0"/>
              <a:t>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511877"/>
              </p:ext>
            </p:extLst>
          </p:nvPr>
        </p:nvGraphicFramePr>
        <p:xfrm>
          <a:off x="2209607" y="2170249"/>
          <a:ext cx="8327257" cy="2539976"/>
        </p:xfrm>
        <a:graphic>
          <a:graphicData uri="http://schemas.openxmlformats.org/drawingml/2006/table">
            <a:tbl>
              <a:tblPr/>
              <a:tblGrid>
                <a:gridCol w="2075314"/>
                <a:gridCol w="6251943"/>
              </a:tblGrid>
              <a:tr h="317497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方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法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349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0">
                          <a:effectLst/>
                          <a:latin typeface="Times New Roman"/>
                          <a:ea typeface="宋体"/>
                        </a:rPr>
                        <a:t>ExecuteNonQuery()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CommandText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属性指定的内容，返回数据表被影响的行数。只有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Update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Insert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Delete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命令会影响行数。该方法用于执行对数据库的更新操作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497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ExecuteReader()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CommandText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属性指定的内容，返回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DataReader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994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ExecuteScalar()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CommandText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属性指定的内容，返回结果表第一行第一列的值。该方法只能执行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Select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命令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994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ExecuteXmlReader()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执行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CommandText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属性指定的内容，返回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XmlReader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对象。只有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SQL Server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才能用此方法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43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SQL</a:t>
            </a:r>
            <a:r>
              <a:rPr lang="zh-CN" altLang="zh-CN" sz="2800" b="1" dirty="0"/>
              <a:t>命令的封装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1275907"/>
            <a:ext cx="992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要注意每个方法的特点，</a:t>
            </a:r>
            <a:r>
              <a:rPr lang="en-US" altLang="zh-CN" dirty="0" err="1"/>
              <a:t>ExecuteNonQuery</a:t>
            </a:r>
            <a:r>
              <a:rPr lang="en-US" altLang="zh-CN" dirty="0"/>
              <a:t>()</a:t>
            </a:r>
            <a:r>
              <a:rPr lang="zh-CN" altLang="zh-CN" dirty="0"/>
              <a:t>方法用于数据库的更新（包括修改、插入和删除）操作，它不返回结果集而仅仅返回受影响的行数，比如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05516" y="1961844"/>
            <a:ext cx="8878186" cy="1634490"/>
          </a:xfrm>
          <a:prstGeom prst="roundRect">
            <a:avLst>
              <a:gd name="adj" fmla="val 10812"/>
            </a:avLst>
          </a:prstGeom>
          <a:solidFill>
            <a:srgbClr val="EDD0D0"/>
          </a:solidFill>
        </p:spPr>
        <p:txBody>
          <a:bodyPr wrap="square" rtlCol="0">
            <a:spAutoFit/>
          </a:bodyPr>
          <a:lstStyle/>
          <a:p>
            <a:r>
              <a:rPr lang="en-AU" altLang="zh-CN" dirty="0"/>
              <a:t>if (</a:t>
            </a:r>
            <a:r>
              <a:rPr lang="en-AU" altLang="zh-CN" dirty="0" err="1"/>
              <a:t>command.</a:t>
            </a:r>
            <a:r>
              <a:rPr lang="en-AU" altLang="zh-CN" b="1" dirty="0" err="1"/>
              <a:t>ExecuteNonQuery</a:t>
            </a:r>
            <a:r>
              <a:rPr lang="en-AU" altLang="zh-CN" b="1" dirty="0"/>
              <a:t>()</a:t>
            </a:r>
            <a:r>
              <a:rPr lang="en-AU" altLang="zh-CN" dirty="0"/>
              <a:t> == 1)</a:t>
            </a:r>
            <a:endParaRPr lang="zh-CN" altLang="zh-CN" dirty="0"/>
          </a:p>
          <a:p>
            <a:r>
              <a:rPr lang="en-AU" altLang="zh-CN" dirty="0"/>
              <a:t>{</a:t>
            </a:r>
            <a:endParaRPr lang="zh-CN" altLang="zh-CN" dirty="0"/>
          </a:p>
          <a:p>
            <a:r>
              <a:rPr lang="en-AU" altLang="zh-CN" dirty="0"/>
              <a:t>	</a:t>
            </a:r>
            <a:r>
              <a:rPr lang="en-AU" altLang="zh-CN" dirty="0" err="1"/>
              <a:t>MessageBox.Show</a:t>
            </a:r>
            <a:r>
              <a:rPr lang="en-AU" altLang="zh-CN" dirty="0"/>
              <a:t>("</a:t>
            </a:r>
            <a:r>
              <a:rPr lang="zh-CN" altLang="zh-CN" dirty="0"/>
              <a:t>插入成功！</a:t>
            </a:r>
            <a:r>
              <a:rPr lang="en-AU" altLang="zh-CN" dirty="0"/>
              <a:t>");</a:t>
            </a:r>
            <a:endParaRPr lang="zh-CN" altLang="zh-CN" dirty="0"/>
          </a:p>
          <a:p>
            <a:r>
              <a:rPr lang="en-AU" altLang="zh-CN" dirty="0"/>
              <a:t>    	</a:t>
            </a:r>
            <a:r>
              <a:rPr lang="en-US" altLang="zh-CN" dirty="0"/>
              <a:t>…</a:t>
            </a:r>
            <a:endParaRPr lang="zh-CN" altLang="zh-CN" dirty="0"/>
          </a:p>
          <a:p>
            <a:r>
              <a:rPr lang="en-AU" altLang="zh-CN" dirty="0" smtClean="0"/>
              <a:t>}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61480" y="3764475"/>
            <a:ext cx="97323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/>
            <a:r>
              <a:rPr lang="en-US" altLang="zh-CN" dirty="0" err="1"/>
              <a:t>ExecuteReader</a:t>
            </a:r>
            <a:r>
              <a:rPr lang="en-US" altLang="zh-CN" dirty="0"/>
              <a:t>()</a:t>
            </a:r>
            <a:r>
              <a:rPr lang="zh-CN" altLang="zh-CN" dirty="0"/>
              <a:t>则用于在线的查询操作，返回</a:t>
            </a:r>
            <a:r>
              <a:rPr lang="en-US" altLang="zh-CN" dirty="0" err="1"/>
              <a:t>DataReader</a:t>
            </a:r>
            <a:r>
              <a:rPr lang="zh-CN" altLang="zh-CN" dirty="0"/>
              <a:t>对象，以便即时呈现数据库中的最新信息。</a:t>
            </a:r>
          </a:p>
        </p:txBody>
      </p:sp>
    </p:spTree>
    <p:extLst>
      <p:ext uri="{BB962C8B-B14F-4D97-AF65-F5344CB8AC3E}">
        <p14:creationId xmlns:p14="http://schemas.microsoft.com/office/powerpoint/2010/main" val="231479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678346" y="3397963"/>
            <a:ext cx="2856999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信息的即时呈现</a:t>
            </a:r>
          </a:p>
        </p:txBody>
      </p:sp>
    </p:spTree>
    <p:extLst>
      <p:ext uri="{BB962C8B-B14F-4D97-AF65-F5344CB8AC3E}">
        <p14:creationId xmlns:p14="http://schemas.microsoft.com/office/powerpoint/2010/main" val="359794430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信息的即时呈现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9460" y="1648047"/>
            <a:ext cx="10069033" cy="2947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使用</a:t>
            </a:r>
            <a:r>
              <a:rPr lang="en-US" altLang="zh-CN" dirty="0" err="1"/>
              <a:t>DataReader</a:t>
            </a:r>
            <a:r>
              <a:rPr lang="zh-CN" altLang="zh-CN" dirty="0"/>
              <a:t>对象可以实现对特定数据源中的数据进行高速、只读、只向前的访问。</a:t>
            </a:r>
            <a:r>
              <a:rPr lang="en-US" altLang="zh-CN" dirty="0" err="1"/>
              <a:t>DataReader</a:t>
            </a:r>
            <a:r>
              <a:rPr lang="zh-CN" altLang="zh-CN" dirty="0"/>
              <a:t>是一个依赖于连接的对象，也就是说，它只能在与数据源保持连接的状态下才能</a:t>
            </a:r>
            <a:r>
              <a:rPr lang="en-US" altLang="zh-CN" dirty="0"/>
              <a:t>  </a:t>
            </a:r>
            <a:r>
              <a:rPr lang="zh-CN" altLang="zh-CN" dirty="0"/>
              <a:t>工作。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同</a:t>
            </a:r>
            <a:r>
              <a:rPr lang="en-US" altLang="zh-CN" dirty="0"/>
              <a:t>Command</a:t>
            </a:r>
            <a:r>
              <a:rPr lang="zh-CN" altLang="zh-CN" dirty="0"/>
              <a:t>类似，每个</a:t>
            </a:r>
            <a:r>
              <a:rPr lang="en-US" altLang="zh-CN" dirty="0"/>
              <a:t>.NET</a:t>
            </a:r>
            <a:r>
              <a:rPr lang="zh-CN" altLang="zh-CN" dirty="0"/>
              <a:t>数据提供程序也包括一个</a:t>
            </a:r>
            <a:r>
              <a:rPr lang="en-US" altLang="zh-CN" dirty="0" err="1"/>
              <a:t>DataReader</a:t>
            </a:r>
            <a:r>
              <a:rPr lang="zh-CN" altLang="zh-CN" dirty="0"/>
              <a:t>对象，其中</a:t>
            </a:r>
            <a:r>
              <a:rPr lang="en-US" altLang="zh-CN" dirty="0"/>
              <a:t>SQL Server</a:t>
            </a:r>
            <a:r>
              <a:rPr lang="zh-CN" altLang="zh-CN" dirty="0"/>
              <a:t>中的版本是</a:t>
            </a:r>
            <a:r>
              <a:rPr lang="en-US" altLang="zh-CN" dirty="0" err="1"/>
              <a:t>SqlDataReader</a:t>
            </a:r>
            <a:r>
              <a:rPr lang="zh-CN" altLang="zh-CN" dirty="0"/>
              <a:t>对象。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使用</a:t>
            </a:r>
            <a:r>
              <a:rPr lang="en-US" altLang="zh-CN" dirty="0" err="1"/>
              <a:t>DataReader</a:t>
            </a:r>
            <a:r>
              <a:rPr lang="zh-CN" altLang="zh-CN" dirty="0"/>
              <a:t>对象检索数据，必须首先创建</a:t>
            </a:r>
            <a:r>
              <a:rPr lang="en-US" altLang="zh-CN" dirty="0"/>
              <a:t>Command</a:t>
            </a:r>
            <a:r>
              <a:rPr lang="zh-CN" altLang="zh-CN" dirty="0"/>
              <a:t>对象的实例，然后再通过调用</a:t>
            </a:r>
            <a:r>
              <a:rPr lang="en-US" altLang="zh-CN" dirty="0"/>
              <a:t>Command</a:t>
            </a:r>
            <a:r>
              <a:rPr lang="zh-CN" altLang="zh-CN" dirty="0"/>
              <a:t>的</a:t>
            </a:r>
            <a:r>
              <a:rPr lang="en-US" altLang="zh-CN" dirty="0" err="1"/>
              <a:t>ExecuteReader</a:t>
            </a:r>
            <a:r>
              <a:rPr lang="en-US" altLang="zh-CN" dirty="0"/>
              <a:t>()</a:t>
            </a:r>
            <a:r>
              <a:rPr lang="zh-CN" altLang="zh-CN" dirty="0"/>
              <a:t>方法返回一个</a:t>
            </a:r>
            <a:r>
              <a:rPr lang="en-US" altLang="zh-CN" dirty="0" err="1"/>
              <a:t>DataReader</a:t>
            </a:r>
            <a:r>
              <a:rPr lang="zh-CN" altLang="zh-CN" dirty="0"/>
              <a:t>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以下示例创建</a:t>
            </a:r>
            <a:r>
              <a:rPr lang="en-US" altLang="zh-CN" dirty="0" err="1"/>
              <a:t>SqlDataReader</a:t>
            </a:r>
            <a:r>
              <a:rPr lang="zh-CN" altLang="zh-CN" dirty="0"/>
              <a:t>对象</a:t>
            </a:r>
            <a:r>
              <a:rPr lang="en-US" altLang="zh-CN" dirty="0"/>
              <a:t>reader</a:t>
            </a:r>
            <a:r>
              <a:rPr lang="zh-CN" altLang="zh-CN" dirty="0"/>
              <a:t>，其中</a:t>
            </a:r>
            <a:r>
              <a:rPr lang="en-US" altLang="zh-CN" dirty="0"/>
              <a:t>command</a:t>
            </a:r>
            <a:r>
              <a:rPr lang="zh-CN" altLang="zh-CN" dirty="0"/>
              <a:t>代表有效的</a:t>
            </a:r>
            <a:r>
              <a:rPr lang="en-US" altLang="zh-CN" dirty="0" err="1"/>
              <a:t>SqlCommand</a:t>
            </a:r>
            <a:r>
              <a:rPr lang="zh-CN" altLang="zh-CN" dirty="0"/>
              <a:t>对象。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609060" y="4635473"/>
            <a:ext cx="9083748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SqlDataReader</a:t>
            </a:r>
            <a:r>
              <a:rPr lang="en-AU" altLang="zh-CN" dirty="0"/>
              <a:t> reader = </a:t>
            </a:r>
            <a:r>
              <a:rPr lang="en-AU" altLang="zh-CN" dirty="0" err="1"/>
              <a:t>command.ExecuteReader</a:t>
            </a:r>
            <a:r>
              <a:rPr lang="en-AU" altLang="zh-CN" dirty="0" smtClean="0"/>
              <a:t>();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2050088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信息的即时呈现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6298" y="1573619"/>
            <a:ext cx="1015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在创建了</a:t>
            </a:r>
            <a:r>
              <a:rPr lang="en-US" altLang="zh-CN" dirty="0" err="1"/>
              <a:t>DataReader</a:t>
            </a:r>
            <a:r>
              <a:rPr lang="zh-CN" altLang="zh-CN" dirty="0"/>
              <a:t>对象后，就可以使用其</a:t>
            </a:r>
            <a:r>
              <a:rPr lang="en-US" altLang="zh-CN" dirty="0"/>
              <a:t>Read()</a:t>
            </a:r>
            <a:r>
              <a:rPr lang="zh-CN" altLang="zh-CN" dirty="0"/>
              <a:t>方法从查询结果中获取行。通过传递列的名称或序号引用，可以访问到返回行的每一列。为了实现最佳性能，</a:t>
            </a:r>
            <a:r>
              <a:rPr lang="en-US" altLang="zh-CN" dirty="0" err="1"/>
              <a:t>DataReader</a:t>
            </a:r>
            <a:r>
              <a:rPr lang="zh-CN" altLang="zh-CN" dirty="0"/>
              <a:t>对象提供了一系列方法，如表</a:t>
            </a:r>
            <a:r>
              <a:rPr lang="en-US" altLang="zh-CN" dirty="0"/>
              <a:t>9.7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776033"/>
              </p:ext>
            </p:extLst>
          </p:nvPr>
        </p:nvGraphicFramePr>
        <p:xfrm>
          <a:off x="1754373" y="2496949"/>
          <a:ext cx="9037674" cy="3516424"/>
        </p:xfrm>
        <a:graphic>
          <a:graphicData uri="http://schemas.openxmlformats.org/drawingml/2006/table">
            <a:tbl>
              <a:tblPr/>
              <a:tblGrid>
                <a:gridCol w="2456120"/>
                <a:gridCol w="6581554"/>
              </a:tblGrid>
              <a:tr h="251173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方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法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Close()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关闭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DataReader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35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GetBoolean(Col)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获取序号为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的列的值，所获取列的数据类型必须为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Boolean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类型；其他类似的方法还有：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GetByte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GetChar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GetDateTime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GetDecimal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GetDouble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GetFloat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GetInt16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GetInt32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GetInt64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、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GetString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GetDataTypeName(Col)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获取序号为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的列的来源数据类型名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GetFieldType(Col)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获取序号为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的列数据类型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GetName(Col)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获取序号为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Col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的列的字段名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GetOrdinal(Name)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获取字段名为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Name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的列的序号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GetValue(Col)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获取序号为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的列的值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GetValues(values)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获取所有字段的值，并将字段值存放在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values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数组中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173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IsDBNull(Col)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若序号为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Col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的列为空值，则返回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，否则返回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347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Read()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读取下一条记录，返回布尔值。返回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表示有下一条记录，返回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表示没有下一条记录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6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信息的即时呈现</a:t>
            </a:r>
          </a:p>
        </p:txBody>
      </p:sp>
      <p:sp>
        <p:nvSpPr>
          <p:cNvPr id="3" name="矩形 2"/>
          <p:cNvSpPr/>
          <p:nvPr/>
        </p:nvSpPr>
        <p:spPr>
          <a:xfrm>
            <a:off x="1272362" y="1404625"/>
            <a:ext cx="7871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以下代码示例循环访问一个</a:t>
            </a:r>
            <a:r>
              <a:rPr lang="en-US" altLang="zh-CN" dirty="0" err="1"/>
              <a:t>DataReader</a:t>
            </a:r>
            <a:r>
              <a:rPr lang="zh-CN" altLang="zh-CN" dirty="0"/>
              <a:t>对象，并从每行中返回两个列：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357423" y="1773957"/>
            <a:ext cx="9296400" cy="2553891"/>
          </a:xfrm>
          <a:prstGeom prst="roundRect">
            <a:avLst>
              <a:gd name="adj" fmla="val 7091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if (</a:t>
            </a:r>
            <a:r>
              <a:rPr lang="en-AU" altLang="zh-CN" dirty="0" err="1"/>
              <a:t>reader.HasRows</a:t>
            </a:r>
            <a:r>
              <a:rPr lang="en-AU" altLang="zh-CN" dirty="0"/>
              <a:t>)				// </a:t>
            </a:r>
            <a:r>
              <a:rPr lang="zh-CN" altLang="zh-CN" dirty="0"/>
              <a:t>判断是否有结果返回</a:t>
            </a:r>
          </a:p>
          <a:p>
            <a:r>
              <a:rPr lang="en-AU" altLang="zh-CN" dirty="0"/>
              <a:t>{</a:t>
            </a:r>
            <a:endParaRPr lang="zh-CN" altLang="zh-CN" dirty="0"/>
          </a:p>
          <a:p>
            <a:r>
              <a:rPr lang="en-AU" altLang="zh-CN" dirty="0"/>
              <a:t>	while (</a:t>
            </a:r>
            <a:r>
              <a:rPr lang="en-AU" altLang="zh-CN" dirty="0" err="1"/>
              <a:t>reader.Read</a:t>
            </a:r>
            <a:r>
              <a:rPr lang="en-AU" altLang="zh-CN" dirty="0"/>
              <a:t>())			// </a:t>
            </a:r>
            <a:r>
              <a:rPr lang="zh-CN" altLang="zh-CN" dirty="0"/>
              <a:t>依次读取行</a:t>
            </a:r>
          </a:p>
          <a:p>
            <a:r>
              <a:rPr lang="en-AU" altLang="zh-CN" dirty="0"/>
              <a:t>	</a:t>
            </a:r>
            <a:r>
              <a:rPr lang="en-AU" altLang="zh-CN" dirty="0" err="1"/>
              <a:t>Console.WriteLine</a:t>
            </a:r>
            <a:r>
              <a:rPr lang="en-AU" altLang="zh-CN" dirty="0"/>
              <a:t>("\t{0}\t{1}", reader.GetInt32(0), </a:t>
            </a:r>
            <a:r>
              <a:rPr lang="en-AU" altLang="zh-CN" dirty="0" err="1"/>
              <a:t>reader.GetString</a:t>
            </a:r>
            <a:r>
              <a:rPr lang="en-AU" altLang="zh-CN" dirty="0"/>
              <a:t>(1));</a:t>
            </a:r>
            <a:endParaRPr lang="zh-CN" altLang="zh-CN" dirty="0"/>
          </a:p>
          <a:p>
            <a:r>
              <a:rPr lang="en-AU" altLang="zh-CN" dirty="0"/>
              <a:t>}</a:t>
            </a:r>
            <a:endParaRPr lang="zh-CN" altLang="zh-CN" dirty="0"/>
          </a:p>
          <a:p>
            <a:r>
              <a:rPr lang="en-AU" altLang="zh-CN" dirty="0"/>
              <a:t>else</a:t>
            </a:r>
            <a:endParaRPr lang="zh-CN" altLang="zh-CN" dirty="0"/>
          </a:p>
          <a:p>
            <a:r>
              <a:rPr lang="en-AU" altLang="zh-CN" dirty="0"/>
              <a:t>	</a:t>
            </a:r>
            <a:r>
              <a:rPr lang="en-AU" altLang="zh-CN" dirty="0" err="1"/>
              <a:t>Console.WriteLine</a:t>
            </a:r>
            <a:r>
              <a:rPr lang="en-AU" altLang="zh-CN" dirty="0"/>
              <a:t>("No rows returned.");</a:t>
            </a:r>
            <a:endParaRPr lang="zh-CN" altLang="zh-CN" dirty="0"/>
          </a:p>
          <a:p>
            <a:r>
              <a:rPr lang="en-AU" altLang="zh-CN" dirty="0" err="1"/>
              <a:t>reader.Close</a:t>
            </a:r>
            <a:r>
              <a:rPr lang="en-AU" altLang="zh-CN" dirty="0"/>
              <a:t>();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740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4642" y="1658679"/>
            <a:ext cx="9569302" cy="3320058"/>
          </a:xfrm>
          <a:prstGeom prst="round2Diag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zh-CN" altLang="zh-CN" dirty="0"/>
              <a:t>在关系表中，表格中的一行称为一个</a:t>
            </a:r>
            <a:r>
              <a:rPr lang="zh-CN" altLang="zh-CN" b="1" dirty="0"/>
              <a:t>记录</a:t>
            </a:r>
            <a:r>
              <a:rPr lang="zh-CN" altLang="zh-CN" dirty="0"/>
              <a:t>，一列称为一个</a:t>
            </a:r>
            <a:r>
              <a:rPr lang="zh-CN" altLang="zh-CN" b="1" dirty="0"/>
              <a:t>字段</a:t>
            </a:r>
            <a:r>
              <a:rPr lang="zh-CN" altLang="zh-CN" dirty="0"/>
              <a:t>，每列的标题称为字段名。如果给每个关系表取一个名字，那么有</a:t>
            </a:r>
            <a:r>
              <a:rPr lang="en-US" altLang="zh-CN" i="1" dirty="0"/>
              <a:t>n</a:t>
            </a:r>
            <a:r>
              <a:rPr lang="zh-CN" altLang="zh-CN" dirty="0"/>
              <a:t>个字段的关系表的结构可表示为：关系表名（字段名</a:t>
            </a:r>
            <a:r>
              <a:rPr lang="en-US" altLang="zh-CN" dirty="0"/>
              <a:t>1</a:t>
            </a:r>
            <a:r>
              <a:rPr lang="zh-CN" altLang="zh-CN" dirty="0"/>
              <a:t>，字段名</a:t>
            </a:r>
            <a:r>
              <a:rPr lang="en-US" altLang="zh-CN" dirty="0"/>
              <a:t>2</a:t>
            </a:r>
            <a:r>
              <a:rPr lang="zh-CN" altLang="zh-CN" dirty="0"/>
              <a:t>，…，字段名</a:t>
            </a:r>
            <a:r>
              <a:rPr lang="en-US" altLang="zh-CN" i="1" dirty="0"/>
              <a:t>n</a:t>
            </a:r>
            <a:r>
              <a:rPr lang="zh-CN" altLang="zh-CN" dirty="0"/>
              <a:t>），通常把关系表的结构称为</a:t>
            </a:r>
            <a:r>
              <a:rPr lang="zh-CN" altLang="zh-CN" b="1" dirty="0"/>
              <a:t>关系模式</a:t>
            </a:r>
            <a:r>
              <a:rPr lang="zh-CN" altLang="zh-CN" dirty="0"/>
              <a:t>。</a:t>
            </a:r>
          </a:p>
          <a:p>
            <a:pPr indent="446088">
              <a:lnSpc>
                <a:spcPct val="150000"/>
              </a:lnSpc>
            </a:pPr>
            <a:r>
              <a:rPr lang="zh-CN" altLang="zh-CN" dirty="0"/>
              <a:t>在关系表中，如果一个字段或几个字段组合的值可唯一标识其对应记录，则称该字段或字段组合为</a:t>
            </a:r>
            <a:r>
              <a:rPr lang="zh-CN" altLang="zh-CN" b="1" dirty="0"/>
              <a:t>码</a:t>
            </a:r>
            <a:r>
              <a:rPr lang="zh-CN" altLang="zh-CN" dirty="0"/>
              <a:t>。例如：表</a:t>
            </a:r>
            <a:r>
              <a:rPr lang="en-US" altLang="zh-CN" dirty="0"/>
              <a:t>9.1</a:t>
            </a:r>
            <a:r>
              <a:rPr lang="zh-CN" altLang="zh-CN" dirty="0"/>
              <a:t>中的“学号”可唯一标识每一个学生；表</a:t>
            </a:r>
            <a:r>
              <a:rPr lang="en-US" altLang="zh-CN" dirty="0"/>
              <a:t>9.2</a:t>
            </a:r>
            <a:r>
              <a:rPr lang="zh-CN" altLang="zh-CN" dirty="0"/>
              <a:t>中的“课程号”可唯一标识每一门课；表</a:t>
            </a:r>
            <a:r>
              <a:rPr lang="en-US" altLang="zh-CN" dirty="0"/>
              <a:t>9.3</a:t>
            </a:r>
            <a:r>
              <a:rPr lang="zh-CN" altLang="zh-CN" dirty="0"/>
              <a:t>中的“学号”和“课程号”可唯一标识某一个学生某一门课的成绩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836431175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272740" y="3440490"/>
            <a:ext cx="3668212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数据库在线访问示例</a:t>
            </a:r>
          </a:p>
        </p:txBody>
      </p:sp>
    </p:spTree>
    <p:extLst>
      <p:ext uri="{BB962C8B-B14F-4D97-AF65-F5344CB8AC3E}">
        <p14:creationId xmlns:p14="http://schemas.microsoft.com/office/powerpoint/2010/main" val="23948866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数据库在线访问示例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2623" y="1212112"/>
            <a:ext cx="9877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9.2</a:t>
            </a:r>
            <a:r>
              <a:rPr lang="zh-CN" altLang="zh-CN" dirty="0"/>
              <a:t>】 利用</a:t>
            </a:r>
            <a:r>
              <a:rPr lang="en-US" altLang="zh-CN" dirty="0"/>
              <a:t>Command</a:t>
            </a:r>
            <a:r>
              <a:rPr lang="zh-CN" altLang="zh-CN" dirty="0"/>
              <a:t>对象和</a:t>
            </a:r>
            <a:r>
              <a:rPr lang="en-US" altLang="zh-CN" dirty="0" err="1"/>
              <a:t>DataReader</a:t>
            </a:r>
            <a:r>
              <a:rPr lang="zh-CN" altLang="zh-CN" dirty="0"/>
              <a:t>对象相互配合的方式，在线访问</a:t>
            </a:r>
            <a:r>
              <a:rPr lang="en-US" altLang="zh-CN" dirty="0"/>
              <a:t>9.1.3</a:t>
            </a:r>
            <a:r>
              <a:rPr lang="zh-CN" altLang="zh-CN" dirty="0"/>
              <a:t>节建好的</a:t>
            </a:r>
            <a:r>
              <a:rPr lang="en-AU" altLang="zh-CN" dirty="0"/>
              <a:t>XSCJDB</a:t>
            </a:r>
            <a:r>
              <a:rPr lang="zh-CN" altLang="zh-CN" dirty="0"/>
              <a:t>数据库。要求：能实现学生记录的添加和实时查看功能。</a:t>
            </a:r>
          </a:p>
          <a:p>
            <a:pPr indent="446088"/>
            <a:r>
              <a:rPr lang="zh-CN" altLang="zh-CN" dirty="0"/>
              <a:t>新建</a:t>
            </a:r>
            <a:r>
              <a:rPr lang="en-US" altLang="zh-CN" dirty="0" err="1"/>
              <a:t>WinForm</a:t>
            </a:r>
            <a:r>
              <a:rPr lang="zh-CN" altLang="zh-CN" dirty="0"/>
              <a:t>项目，在</a:t>
            </a:r>
            <a:r>
              <a:rPr lang="en-US" altLang="zh-CN" dirty="0"/>
              <a:t>Form1</a:t>
            </a:r>
            <a:r>
              <a:rPr lang="zh-CN" altLang="zh-CN" dirty="0"/>
              <a:t>的设计视图中将此窗体调整到适当的大小并将</a:t>
            </a:r>
            <a:r>
              <a:rPr lang="en-US" altLang="zh-CN" dirty="0"/>
              <a:t>Text</a:t>
            </a:r>
            <a:r>
              <a:rPr lang="zh-CN" altLang="zh-CN" dirty="0"/>
              <a:t>属性设为“在线访问数据源”。从工具箱中拖曳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 err="1"/>
              <a:t>GroupBox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/>
              <a:t>Button</a:t>
            </a:r>
            <a:r>
              <a:rPr lang="zh-CN" altLang="zh-CN" dirty="0"/>
              <a:t>、</a:t>
            </a:r>
            <a:r>
              <a:rPr lang="en-US" altLang="zh-CN" dirty="0"/>
              <a:t>5</a:t>
            </a:r>
            <a:r>
              <a:rPr lang="zh-CN" altLang="zh-CN" dirty="0"/>
              <a:t>个</a:t>
            </a:r>
            <a:r>
              <a:rPr lang="en-US" altLang="zh-CN" dirty="0" err="1"/>
              <a:t>TextBox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个</a:t>
            </a:r>
            <a:r>
              <a:rPr lang="en-US" altLang="zh-CN" dirty="0" err="1"/>
              <a:t>RadioButton</a:t>
            </a:r>
            <a:r>
              <a:rPr lang="zh-CN" altLang="zh-CN" dirty="0"/>
              <a:t>、</a:t>
            </a:r>
            <a:r>
              <a:rPr lang="en-US" altLang="zh-CN" dirty="0"/>
              <a:t>1</a:t>
            </a:r>
            <a:r>
              <a:rPr lang="zh-CN" altLang="zh-CN" dirty="0"/>
              <a:t>个</a:t>
            </a:r>
            <a:r>
              <a:rPr lang="en-US" altLang="zh-CN" dirty="0" err="1"/>
              <a:t>DateTimePicker</a:t>
            </a:r>
            <a:r>
              <a:rPr lang="zh-CN" altLang="zh-CN" dirty="0"/>
              <a:t>和</a:t>
            </a:r>
            <a:r>
              <a:rPr lang="en-US" altLang="zh-CN" dirty="0"/>
              <a:t>6</a:t>
            </a:r>
            <a:r>
              <a:rPr lang="zh-CN" altLang="zh-CN" dirty="0"/>
              <a:t>个</a:t>
            </a:r>
            <a:r>
              <a:rPr lang="en-US" altLang="zh-CN" dirty="0"/>
              <a:t>Label</a:t>
            </a:r>
            <a:r>
              <a:rPr lang="zh-CN" altLang="zh-CN" dirty="0"/>
              <a:t>控件到此窗体中，属性的设置如表</a:t>
            </a:r>
            <a:r>
              <a:rPr lang="en-US" altLang="zh-CN" dirty="0"/>
              <a:t>9.8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161193"/>
              </p:ext>
            </p:extLst>
          </p:nvPr>
        </p:nvGraphicFramePr>
        <p:xfrm>
          <a:off x="1913861" y="2778660"/>
          <a:ext cx="8676166" cy="3515811"/>
        </p:xfrm>
        <a:graphic>
          <a:graphicData uri="http://schemas.openxmlformats.org/drawingml/2006/table">
            <a:tbl>
              <a:tblPr firstRow="1" bandRow="1" bandCol="1"/>
              <a:tblGrid>
                <a:gridCol w="1583972"/>
                <a:gridCol w="1583972"/>
                <a:gridCol w="2754111"/>
                <a:gridCol w="2754111"/>
              </a:tblGrid>
              <a:tr h="270447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类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型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对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象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性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性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704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0">
                          <a:effectLst/>
                          <a:latin typeface="Times New Roman"/>
                          <a:ea typeface="宋体"/>
                        </a:rPr>
                        <a:t>Form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Form1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在线访问数据源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rowSpan="6"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TextBox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txtAllStu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Multiline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ScrollBars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Vertical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txtStuID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——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——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txtName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——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——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txtMajor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——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——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txtCredit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——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——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rowSpan="2"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RadioButton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RbtnMale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RbtnFamale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女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GroupBox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groupBox1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输入学生信息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rowSpan="2"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Button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btnSeach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刷新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44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btnInsert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Text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添加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2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数据库在线访问示例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1337005" y="1479329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设计后的界面如图</a:t>
            </a:r>
            <a:r>
              <a:rPr lang="en-US" altLang="zh-CN" dirty="0"/>
              <a:t>9.17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25602" name="图片 1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68" y="1848661"/>
            <a:ext cx="4875876" cy="320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444110" y="50549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hlinkClick r:id="rId3" action="ppaction://hlinkfile"/>
              </a:rPr>
              <a:t>程序的完整</a:t>
            </a:r>
            <a:r>
              <a:rPr lang="zh-CN" altLang="zh-CN" dirty="0" smtClean="0">
                <a:hlinkClick r:id="rId3" action="ppaction://hlinkfile"/>
              </a:rPr>
              <a:t>源代码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1086091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数据库在线访问示例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07805"/>
            <a:ext cx="101221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运行程序，初始界面如图</a:t>
            </a:r>
            <a:r>
              <a:rPr lang="en-US" altLang="zh-CN" dirty="0"/>
              <a:t>9.18</a:t>
            </a:r>
            <a:r>
              <a:rPr lang="zh-CN" altLang="zh-CN" dirty="0"/>
              <a:t>所示，下部文本框中显示出数据库</a:t>
            </a:r>
            <a:r>
              <a:rPr lang="en-US" altLang="zh-CN" dirty="0"/>
              <a:t>XSB</a:t>
            </a:r>
            <a:r>
              <a:rPr lang="zh-CN" altLang="zh-CN" dirty="0"/>
              <a:t>表中的所有学生信息的列表。</a:t>
            </a:r>
          </a:p>
          <a:p>
            <a:pPr indent="446088"/>
            <a:r>
              <a:rPr lang="zh-CN" altLang="zh-CN" dirty="0"/>
              <a:t>在图</a:t>
            </a:r>
            <a:r>
              <a:rPr lang="en-US" altLang="zh-CN" dirty="0"/>
              <a:t>9.18</a:t>
            </a:r>
            <a:r>
              <a:rPr lang="zh-CN" altLang="zh-CN" dirty="0"/>
              <a:t>上方“输入学生信息”表单中填写一条新的学生记录，单击【添加】按钮，如图</a:t>
            </a:r>
            <a:r>
              <a:rPr lang="en-US" altLang="zh-CN" dirty="0"/>
              <a:t>9.19</a:t>
            </a:r>
            <a:r>
              <a:rPr lang="zh-CN" altLang="zh-CN" dirty="0"/>
              <a:t>所示，将新记录添加到数据库中。</a:t>
            </a:r>
            <a:endParaRPr lang="zh-CN" altLang="en-US" dirty="0"/>
          </a:p>
        </p:txBody>
      </p:sp>
      <p:pic>
        <p:nvPicPr>
          <p:cNvPr id="2662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794" y="2647505"/>
            <a:ext cx="4080703" cy="26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135"/>
              </p:ext>
            </p:extLst>
          </p:nvPr>
        </p:nvGraphicFramePr>
        <p:xfrm>
          <a:off x="6251945" y="2647505"/>
          <a:ext cx="4071498" cy="2679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Visio" r:id="rId4" imgW="4456383" imgH="2942190" progId="Visio.Drawing.11">
                  <p:embed/>
                </p:oleObj>
              </mc:Choice>
              <mc:Fallback>
                <p:oleObj name="Visio" r:id="rId4" imgW="4456383" imgH="2942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945" y="2647505"/>
                        <a:ext cx="4071498" cy="26794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2212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304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7098979" y="3627471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数据库的离线访问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428021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230538" y="3429860"/>
            <a:ext cx="1988268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数据适配</a:t>
            </a:r>
          </a:p>
        </p:txBody>
      </p:sp>
    </p:spTree>
    <p:extLst>
      <p:ext uri="{BB962C8B-B14F-4D97-AF65-F5344CB8AC3E}">
        <p14:creationId xmlns:p14="http://schemas.microsoft.com/office/powerpoint/2010/main" val="189691680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数据适配</a:t>
            </a:r>
          </a:p>
        </p:txBody>
      </p:sp>
      <p:sp>
        <p:nvSpPr>
          <p:cNvPr id="3" name="矩形 2"/>
          <p:cNvSpPr/>
          <p:nvPr/>
        </p:nvSpPr>
        <p:spPr>
          <a:xfrm>
            <a:off x="1180296" y="1415534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数据库离线访问的工作原理如图</a:t>
            </a:r>
            <a:r>
              <a:rPr lang="en-US" altLang="zh-CN" dirty="0"/>
              <a:t>9.20</a:t>
            </a:r>
            <a:r>
              <a:rPr lang="zh-CN" altLang="zh-CN" dirty="0"/>
              <a:t>所示。</a:t>
            </a:r>
          </a:p>
        </p:txBody>
      </p:sp>
      <p:pic>
        <p:nvPicPr>
          <p:cNvPr id="27650" name="Picture 2" descr="9t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681" y="2039752"/>
            <a:ext cx="7298846" cy="97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180296" y="3328005"/>
            <a:ext cx="50929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/>
            <a:r>
              <a:rPr lang="en-US" altLang="zh-CN" dirty="0" err="1"/>
              <a:t>DataAdapter</a:t>
            </a:r>
            <a:r>
              <a:rPr lang="zh-CN" altLang="zh-CN" dirty="0"/>
              <a:t>对象作为</a:t>
            </a:r>
            <a:r>
              <a:rPr lang="en-US" altLang="zh-CN" dirty="0" err="1"/>
              <a:t>DataSet</a:t>
            </a:r>
            <a:r>
              <a:rPr lang="zh-CN" altLang="zh-CN" dirty="0"/>
              <a:t>和数据源之间的桥接器，通过</a:t>
            </a:r>
            <a:r>
              <a:rPr lang="en-US" altLang="zh-CN" dirty="0"/>
              <a:t>Fill()</a:t>
            </a:r>
            <a:r>
              <a:rPr lang="zh-CN" altLang="zh-CN" dirty="0"/>
              <a:t>方法向</a:t>
            </a:r>
            <a:r>
              <a:rPr lang="en-US" altLang="zh-CN" dirty="0" err="1"/>
              <a:t>DataSet</a:t>
            </a:r>
            <a:r>
              <a:rPr lang="zh-CN" altLang="zh-CN" dirty="0"/>
              <a:t>填充数据，通过</a:t>
            </a:r>
            <a:r>
              <a:rPr lang="en-US" altLang="zh-CN" dirty="0"/>
              <a:t>Update</a:t>
            </a:r>
            <a:r>
              <a:rPr lang="zh-CN" altLang="zh-CN" dirty="0"/>
              <a:t>向数据库更新</a:t>
            </a:r>
            <a:r>
              <a:rPr lang="en-US" altLang="zh-CN" dirty="0" err="1"/>
              <a:t>DataSet</a:t>
            </a:r>
            <a:r>
              <a:rPr lang="zh-CN" altLang="zh-CN" dirty="0"/>
              <a:t>中的变化，这些操作实际上是由</a:t>
            </a:r>
            <a:r>
              <a:rPr lang="en-US" altLang="zh-CN" dirty="0" err="1"/>
              <a:t>DataAdapter</a:t>
            </a:r>
            <a:r>
              <a:rPr lang="zh-CN" altLang="zh-CN" dirty="0"/>
              <a:t>内部封装的</a:t>
            </a:r>
            <a:r>
              <a:rPr lang="en-US" altLang="zh-CN" dirty="0" err="1"/>
              <a:t>SelectCommand</a:t>
            </a:r>
            <a:r>
              <a:rPr lang="zh-CN" altLang="zh-CN" dirty="0"/>
              <a:t>、</a:t>
            </a:r>
            <a:r>
              <a:rPr lang="en-US" altLang="zh-CN" dirty="0" err="1"/>
              <a:t>UpdateCommand</a:t>
            </a:r>
            <a:r>
              <a:rPr lang="zh-CN" altLang="zh-CN" dirty="0"/>
              <a:t>、</a:t>
            </a:r>
            <a:r>
              <a:rPr lang="en-US" altLang="zh-CN" dirty="0" err="1"/>
              <a:t>InsertCommand</a:t>
            </a:r>
            <a:r>
              <a:rPr lang="zh-CN" altLang="zh-CN" dirty="0"/>
              <a:t>和</a:t>
            </a:r>
            <a:r>
              <a:rPr lang="en-US" altLang="zh-CN" dirty="0" err="1"/>
              <a:t>DeleteCommand</a:t>
            </a:r>
            <a:r>
              <a:rPr lang="zh-CN" altLang="zh-CN" dirty="0"/>
              <a:t>这</a:t>
            </a:r>
            <a:r>
              <a:rPr lang="en-US" altLang="zh-CN" dirty="0"/>
              <a:t>4</a:t>
            </a:r>
            <a:r>
              <a:rPr lang="zh-CN" altLang="zh-CN" dirty="0"/>
              <a:t>个命令对象实现的，如图</a:t>
            </a:r>
            <a:r>
              <a:rPr lang="en-US" altLang="zh-CN" dirty="0"/>
              <a:t>9.21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27651" name="Picture 3" descr="9t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95" y="3200414"/>
            <a:ext cx="2060132" cy="206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0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数据适配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888" y="1552353"/>
            <a:ext cx="9792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</a:t>
            </a:r>
            <a:r>
              <a:rPr lang="en-US" altLang="zh-CN" dirty="0"/>
              <a:t>SQL Server</a:t>
            </a:r>
            <a:r>
              <a:rPr lang="zh-CN" altLang="zh-CN" dirty="0"/>
              <a:t>数据库中，数据适配器对象名为</a:t>
            </a:r>
            <a:r>
              <a:rPr lang="en-US" altLang="zh-CN" dirty="0" err="1"/>
              <a:t>SqlDataAdapter</a:t>
            </a:r>
            <a:r>
              <a:rPr lang="zh-CN" altLang="zh-CN" dirty="0"/>
              <a:t>，可以通过将它与关联的</a:t>
            </a:r>
            <a:r>
              <a:rPr lang="en-US" altLang="zh-CN" dirty="0" err="1"/>
              <a:t>SqlCommand</a:t>
            </a:r>
            <a:r>
              <a:rPr lang="zh-CN" altLang="zh-CN" dirty="0"/>
              <a:t>和</a:t>
            </a:r>
            <a:r>
              <a:rPr lang="en-US" altLang="zh-CN" dirty="0" err="1"/>
              <a:t>SqlConnection</a:t>
            </a:r>
            <a:r>
              <a:rPr lang="zh-CN" altLang="zh-CN" dirty="0"/>
              <a:t>对象一起使用，从而提高总体性能。典型的创建</a:t>
            </a:r>
            <a:r>
              <a:rPr lang="en-US" altLang="zh-CN" dirty="0" err="1"/>
              <a:t>SqlDataAdapter</a:t>
            </a:r>
            <a:r>
              <a:rPr lang="zh-CN" altLang="zh-CN" dirty="0"/>
              <a:t>对象的语法格 式为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65767" y="2536716"/>
            <a:ext cx="9094381" cy="102155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SqlDataAdapter</a:t>
            </a:r>
            <a:r>
              <a:rPr lang="en-AU" altLang="zh-CN" dirty="0"/>
              <a:t> </a:t>
            </a:r>
            <a:r>
              <a:rPr lang="en-AU" altLang="zh-CN" dirty="0" err="1"/>
              <a:t>myda</a:t>
            </a:r>
            <a:r>
              <a:rPr lang="en-AU" altLang="zh-CN" dirty="0"/>
              <a:t>;</a:t>
            </a:r>
            <a:endParaRPr lang="zh-CN" altLang="zh-CN" dirty="0"/>
          </a:p>
          <a:p>
            <a:r>
              <a:rPr lang="en-AU" altLang="zh-CN" dirty="0" err="1"/>
              <a:t>SqlCommand</a:t>
            </a:r>
            <a:r>
              <a:rPr lang="en-AU" altLang="zh-CN" dirty="0"/>
              <a:t> command = new </a:t>
            </a:r>
            <a:r>
              <a:rPr lang="en-AU" altLang="zh-CN" dirty="0" err="1"/>
              <a:t>SqlCommand</a:t>
            </a:r>
            <a:r>
              <a:rPr lang="en-AU" altLang="zh-CN" dirty="0"/>
              <a:t>(</a:t>
            </a:r>
            <a:r>
              <a:rPr lang="en-AU" altLang="zh-CN" dirty="0" err="1"/>
              <a:t>sql</a:t>
            </a:r>
            <a:r>
              <a:rPr lang="en-AU" altLang="zh-CN" dirty="0"/>
              <a:t>, </a:t>
            </a:r>
            <a:r>
              <a:rPr lang="en-AU" altLang="zh-CN" dirty="0" err="1"/>
              <a:t>sqlcon</a:t>
            </a:r>
            <a:r>
              <a:rPr lang="en-AU" altLang="zh-CN" dirty="0"/>
              <a:t>);</a:t>
            </a:r>
            <a:endParaRPr lang="zh-CN" altLang="zh-CN" dirty="0"/>
          </a:p>
          <a:p>
            <a:r>
              <a:rPr lang="en-AU" altLang="zh-CN" dirty="0" err="1"/>
              <a:t>myda</a:t>
            </a:r>
            <a:r>
              <a:rPr lang="en-AU" altLang="zh-CN" dirty="0"/>
              <a:t> = new </a:t>
            </a:r>
            <a:r>
              <a:rPr lang="en-AU" altLang="zh-CN" dirty="0" err="1"/>
              <a:t>SqlDataAdapter</a:t>
            </a:r>
            <a:r>
              <a:rPr lang="en-AU" altLang="zh-CN" dirty="0"/>
              <a:t>(command);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665766" y="3515167"/>
            <a:ext cx="9540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这样一来，就将特定的</a:t>
            </a:r>
            <a:r>
              <a:rPr lang="en-US" altLang="zh-CN" dirty="0"/>
              <a:t>C</a:t>
            </a:r>
            <a:r>
              <a:rPr lang="en-AU" altLang="zh-CN" dirty="0" err="1"/>
              <a:t>ommand</a:t>
            </a:r>
            <a:r>
              <a:rPr lang="zh-CN" altLang="zh-CN" dirty="0"/>
              <a:t>对象命令与适配器绑定在一起了。</a:t>
            </a:r>
          </a:p>
          <a:p>
            <a:r>
              <a:rPr lang="en-US" altLang="zh-CN" dirty="0" err="1"/>
              <a:t>DataAdapter</a:t>
            </a:r>
            <a:r>
              <a:rPr lang="zh-CN" altLang="zh-CN" dirty="0"/>
              <a:t>还有一个重要的</a:t>
            </a:r>
            <a:r>
              <a:rPr lang="en-US" altLang="zh-CN" dirty="0"/>
              <a:t>Fill()</a:t>
            </a:r>
            <a:r>
              <a:rPr lang="zh-CN" altLang="zh-CN" dirty="0"/>
              <a:t>方法，此方法将数据填入数据集，语句如下：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65766" y="4243795"/>
            <a:ext cx="9094382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myda.Fill</a:t>
            </a:r>
            <a:r>
              <a:rPr lang="en-AU" altLang="zh-CN" dirty="0"/>
              <a:t>(</a:t>
            </a:r>
            <a:r>
              <a:rPr lang="en-AU" altLang="zh-CN" dirty="0" err="1"/>
              <a:t>myst</a:t>
            </a:r>
            <a:r>
              <a:rPr lang="en-AU" altLang="zh-CN" dirty="0"/>
              <a:t>, "XSB");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4858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092312" y="3440490"/>
            <a:ext cx="230794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数据集机制</a:t>
            </a:r>
          </a:p>
        </p:txBody>
      </p:sp>
      <p:sp>
        <p:nvSpPr>
          <p:cNvPr id="2" name="矩形 1"/>
          <p:cNvSpPr/>
          <p:nvPr/>
        </p:nvSpPr>
        <p:spPr>
          <a:xfrm>
            <a:off x="3047998" y="3976574"/>
            <a:ext cx="6914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1</a:t>
            </a:r>
            <a:r>
              <a:rPr lang="zh-CN" altLang="zh-CN" b="1" dirty="0">
                <a:solidFill>
                  <a:srgbClr val="0070C0"/>
                </a:solidFill>
              </a:rPr>
              <a:t>．数据表集合（</a:t>
            </a:r>
            <a:r>
              <a:rPr lang="en-US" altLang="zh-CN" b="1" dirty="0" err="1">
                <a:solidFill>
                  <a:srgbClr val="0070C0"/>
                </a:solidFill>
              </a:rPr>
              <a:t>DataTableCollection</a:t>
            </a:r>
            <a:r>
              <a:rPr lang="zh-CN" altLang="zh-CN" b="1" dirty="0">
                <a:solidFill>
                  <a:srgbClr val="0070C0"/>
                </a:solidFill>
              </a:rPr>
              <a:t>）和数据表（</a:t>
            </a:r>
            <a:r>
              <a:rPr lang="en-US" altLang="zh-CN" b="1" dirty="0" err="1">
                <a:solidFill>
                  <a:srgbClr val="0070C0"/>
                </a:solidFill>
              </a:rPr>
              <a:t>DataTable</a:t>
            </a:r>
            <a:r>
              <a:rPr lang="zh-CN" altLang="zh-CN" b="1" dirty="0">
                <a:solidFill>
                  <a:srgbClr val="0070C0"/>
                </a:solidFill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3037372" y="4378932"/>
            <a:ext cx="7637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2</a:t>
            </a:r>
            <a:r>
              <a:rPr lang="zh-CN" altLang="zh-CN" b="1" dirty="0">
                <a:solidFill>
                  <a:srgbClr val="0070C0"/>
                </a:solidFill>
              </a:rPr>
              <a:t>．数据列集合（</a:t>
            </a:r>
            <a:r>
              <a:rPr lang="en-US" altLang="zh-CN" b="1" dirty="0" err="1">
                <a:solidFill>
                  <a:srgbClr val="0070C0"/>
                </a:solidFill>
              </a:rPr>
              <a:t>DataColumnCollection</a:t>
            </a:r>
            <a:r>
              <a:rPr lang="zh-CN" altLang="zh-CN" b="1" dirty="0">
                <a:solidFill>
                  <a:srgbClr val="0070C0"/>
                </a:solidFill>
              </a:rPr>
              <a:t>）和数据列（</a:t>
            </a:r>
            <a:r>
              <a:rPr lang="en-US" altLang="zh-CN" b="1" dirty="0" err="1">
                <a:solidFill>
                  <a:srgbClr val="0070C0"/>
                </a:solidFill>
              </a:rPr>
              <a:t>DataColumn</a:t>
            </a:r>
            <a:r>
              <a:rPr lang="zh-CN" altLang="zh-CN" b="1" dirty="0">
                <a:solidFill>
                  <a:srgbClr val="0070C0"/>
                </a:solidFill>
              </a:rPr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3037370" y="4749392"/>
            <a:ext cx="7977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3</a:t>
            </a:r>
            <a:r>
              <a:rPr lang="zh-CN" altLang="zh-CN" b="1" dirty="0">
                <a:solidFill>
                  <a:srgbClr val="0070C0"/>
                </a:solidFill>
              </a:rPr>
              <a:t>．数据行集合（</a:t>
            </a:r>
            <a:r>
              <a:rPr lang="en-US" altLang="zh-CN" b="1" dirty="0" err="1">
                <a:solidFill>
                  <a:srgbClr val="0070C0"/>
                </a:solidFill>
              </a:rPr>
              <a:t>DataRowCollection</a:t>
            </a:r>
            <a:r>
              <a:rPr lang="zh-CN" altLang="zh-CN" b="1" dirty="0">
                <a:solidFill>
                  <a:srgbClr val="0070C0"/>
                </a:solidFill>
              </a:rPr>
              <a:t>）和数据行（</a:t>
            </a:r>
            <a:r>
              <a:rPr lang="en-US" altLang="zh-CN" b="1" dirty="0" err="1">
                <a:solidFill>
                  <a:srgbClr val="0070C0"/>
                </a:solidFill>
              </a:rPr>
              <a:t>DataRow</a:t>
            </a:r>
            <a:r>
              <a:rPr lang="zh-CN" altLang="zh-CN" b="1" dirty="0">
                <a:solidFill>
                  <a:srgbClr val="0070C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6046062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数据集机制</a:t>
            </a:r>
          </a:p>
        </p:txBody>
      </p:sp>
      <p:sp>
        <p:nvSpPr>
          <p:cNvPr id="3" name="矩形 2"/>
          <p:cNvSpPr/>
          <p:nvPr/>
        </p:nvSpPr>
        <p:spPr>
          <a:xfrm>
            <a:off x="1348470" y="1426166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创建数据集对象的语句格式如下：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486328" y="1795498"/>
            <a:ext cx="9146230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DataSet</a:t>
            </a:r>
            <a:r>
              <a:rPr lang="en-AU" altLang="zh-CN" dirty="0"/>
              <a:t> </a:t>
            </a:r>
            <a:r>
              <a:rPr lang="en-AU" altLang="zh-CN" dirty="0" err="1"/>
              <a:t>myst</a:t>
            </a:r>
            <a:r>
              <a:rPr lang="en-AU" altLang="zh-CN" dirty="0"/>
              <a:t> = new </a:t>
            </a:r>
            <a:r>
              <a:rPr lang="en-AU" altLang="zh-CN" dirty="0" err="1"/>
              <a:t>DataSet</a:t>
            </a:r>
            <a:r>
              <a:rPr lang="en-AU" altLang="zh-CN" dirty="0"/>
              <a:t>();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348470" y="22348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语句中</a:t>
            </a:r>
            <a:r>
              <a:rPr lang="en-US" altLang="zh-CN" dirty="0" err="1"/>
              <a:t>myst</a:t>
            </a:r>
            <a:r>
              <a:rPr lang="zh-CN" altLang="zh-CN" dirty="0"/>
              <a:t>代表数据集对象。</a:t>
            </a:r>
          </a:p>
          <a:p>
            <a:r>
              <a:rPr lang="en-US" altLang="zh-CN" dirty="0" err="1"/>
              <a:t>DataSet</a:t>
            </a:r>
            <a:r>
              <a:rPr lang="zh-CN" altLang="zh-CN" dirty="0"/>
              <a:t>对象的常用属性列于表</a:t>
            </a:r>
            <a:r>
              <a:rPr lang="en-US" altLang="zh-CN" dirty="0"/>
              <a:t>9.9</a:t>
            </a:r>
            <a:r>
              <a:rPr lang="zh-CN" altLang="zh-CN" dirty="0"/>
              <a:t>中。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15604"/>
              </p:ext>
            </p:extLst>
          </p:nvPr>
        </p:nvGraphicFramePr>
        <p:xfrm>
          <a:off x="1414130" y="2969581"/>
          <a:ext cx="9218428" cy="1493520"/>
        </p:xfrm>
        <a:graphic>
          <a:graphicData uri="http://schemas.openxmlformats.org/drawingml/2006/table">
            <a:tbl>
              <a:tblPr/>
              <a:tblGrid>
                <a:gridCol w="1967023"/>
                <a:gridCol w="7251405"/>
              </a:tblGrid>
              <a:tr h="147320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属</a:t>
                      </a: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性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CaseSensitive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获取或设置在</a:t>
                      </a: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DataTable</a:t>
                      </a: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对象中字符串比较时是否区分字母的大小写。默认为</a:t>
                      </a: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DataSetName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获取或设置</a:t>
                      </a: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对象的名称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EnforceConstraints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获取或设置执行数据更新操作时是否遵循约束。默认为</a:t>
                      </a: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HasErrors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750">
                          <a:effectLst/>
                          <a:latin typeface="Times New Roman"/>
                          <a:ea typeface="宋体"/>
                        </a:rPr>
                        <a:t>对象内的数据表是否存在错误行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320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750">
                          <a:effectLst/>
                          <a:latin typeface="Times New Roman"/>
                          <a:ea typeface="宋体"/>
                        </a:rPr>
                        <a:t>Tables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750" dirty="0">
                          <a:effectLst/>
                          <a:latin typeface="Times New Roman"/>
                          <a:ea typeface="宋体"/>
                        </a:rPr>
                        <a:t>获取数据集的数据表集合（</a:t>
                      </a:r>
                      <a:r>
                        <a:rPr lang="en-US" sz="1400" kern="750" dirty="0" err="1">
                          <a:effectLst/>
                          <a:latin typeface="Times New Roman"/>
                          <a:ea typeface="宋体"/>
                        </a:rPr>
                        <a:t>DataTableCollection</a:t>
                      </a:r>
                      <a:r>
                        <a:rPr lang="zh-CN" sz="1400" kern="750" dirty="0">
                          <a:effectLst/>
                          <a:latin typeface="Times New Roman"/>
                          <a:ea typeface="宋体"/>
                        </a:rPr>
                        <a:t>），</a:t>
                      </a:r>
                      <a:r>
                        <a:rPr lang="en-US" sz="1400" kern="750" dirty="0" err="1">
                          <a:effectLst/>
                          <a:latin typeface="Times New Roman"/>
                          <a:ea typeface="宋体"/>
                        </a:rPr>
                        <a:t>DataSet</a:t>
                      </a:r>
                      <a:r>
                        <a:rPr lang="zh-CN" sz="1400" kern="750" dirty="0">
                          <a:effectLst/>
                          <a:latin typeface="Times New Roman"/>
                          <a:ea typeface="宋体"/>
                        </a:rPr>
                        <a:t>对象的所有</a:t>
                      </a:r>
                      <a:r>
                        <a:rPr lang="en-US" sz="1400" kern="750" dirty="0" err="1">
                          <a:effectLst/>
                          <a:latin typeface="Times New Roman"/>
                          <a:ea typeface="宋体"/>
                        </a:rPr>
                        <a:t>DataTable</a:t>
                      </a:r>
                      <a:r>
                        <a:rPr lang="zh-CN" sz="1400" kern="750" dirty="0">
                          <a:effectLst/>
                          <a:latin typeface="Times New Roman"/>
                          <a:ea typeface="宋体"/>
                        </a:rPr>
                        <a:t>对象都属于</a:t>
                      </a:r>
                      <a:r>
                        <a:rPr lang="en-US" sz="1400" kern="750" dirty="0" err="1">
                          <a:effectLst/>
                          <a:latin typeface="Times New Roman"/>
                          <a:ea typeface="宋体"/>
                        </a:rPr>
                        <a:t>DataTableCollection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04529" y="4541230"/>
            <a:ext cx="10178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en-US" altLang="zh-CN" dirty="0" err="1"/>
              <a:t>DataSet</a:t>
            </a:r>
            <a:r>
              <a:rPr lang="zh-CN" altLang="zh-CN" dirty="0"/>
              <a:t>对象最常用的属性是</a:t>
            </a:r>
            <a:r>
              <a:rPr lang="en-US" altLang="zh-CN" dirty="0"/>
              <a:t>Tables</a:t>
            </a:r>
            <a:r>
              <a:rPr lang="zh-CN" altLang="zh-CN" dirty="0"/>
              <a:t>，通过该属性，可以获得或设置数据表行、列的值。例如，表达式：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486328" y="5276556"/>
            <a:ext cx="9146230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myst.Tables</a:t>
            </a:r>
            <a:r>
              <a:rPr lang="en-AU" altLang="zh-CN" dirty="0"/>
              <a:t>["XSB"].Rows[i][j]</a:t>
            </a:r>
            <a:endParaRPr lang="zh-CN" altLang="zh-CN" dirty="0"/>
          </a:p>
        </p:txBody>
      </p:sp>
      <p:sp>
        <p:nvSpPr>
          <p:cNvPr id="9" name="矩形 8"/>
          <p:cNvSpPr/>
          <p:nvPr/>
        </p:nvSpPr>
        <p:spPr>
          <a:xfrm>
            <a:off x="1348470" y="5685179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表示访问</a:t>
            </a:r>
            <a:r>
              <a:rPr lang="en-US" altLang="zh-CN" dirty="0"/>
              <a:t>XSB</a:t>
            </a:r>
            <a:r>
              <a:rPr lang="zh-CN" altLang="zh-CN" dirty="0"/>
              <a:t>表的第</a:t>
            </a:r>
            <a:r>
              <a:rPr lang="en-US" altLang="zh-CN" dirty="0"/>
              <a:t>i</a:t>
            </a:r>
            <a:r>
              <a:rPr lang="zh-CN" altLang="zh-CN" dirty="0"/>
              <a:t>行第</a:t>
            </a:r>
            <a:r>
              <a:rPr lang="en-US" altLang="zh-CN" dirty="0"/>
              <a:t>j</a:t>
            </a:r>
            <a:r>
              <a:rPr lang="zh-CN" altLang="zh-CN" dirty="0"/>
              <a:t>列。</a:t>
            </a:r>
          </a:p>
        </p:txBody>
      </p:sp>
    </p:spTree>
    <p:extLst>
      <p:ext uri="{BB962C8B-B14F-4D97-AF65-F5344CB8AC3E}">
        <p14:creationId xmlns:p14="http://schemas.microsoft.com/office/powerpoint/2010/main" val="3772480474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</a:p>
        </p:txBody>
      </p:sp>
      <p:sp>
        <p:nvSpPr>
          <p:cNvPr id="4" name="矩形 3"/>
          <p:cNvSpPr/>
          <p:nvPr/>
        </p:nvSpPr>
        <p:spPr>
          <a:xfrm>
            <a:off x="1357423" y="1213008"/>
            <a:ext cx="9338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有时一个表可能有多个码，比如表</a:t>
            </a:r>
            <a:r>
              <a:rPr lang="en-US" altLang="zh-CN" dirty="0"/>
              <a:t>9.2</a:t>
            </a:r>
            <a:r>
              <a:rPr lang="zh-CN" altLang="zh-CN" dirty="0"/>
              <a:t>中，如果课程不重名，则“课程号”与“课程名”均是课程表的码。对于每个关系表，通常可指定一个码为“主码”，在关系模式中，一般用下画线标出主码。</a:t>
            </a:r>
          </a:p>
          <a:p>
            <a:pPr indent="446088"/>
            <a:r>
              <a:rPr lang="zh-CN" altLang="zh-CN" dirty="0"/>
              <a:t>对于表</a:t>
            </a:r>
            <a:r>
              <a:rPr lang="en-US" altLang="zh-CN" dirty="0"/>
              <a:t>9.1</a:t>
            </a:r>
            <a:r>
              <a:rPr lang="zh-CN" altLang="zh-CN" dirty="0"/>
              <a:t>，关系模式①可表示为：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846519" y="2437112"/>
            <a:ext cx="8849833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学生（</a:t>
            </a:r>
            <a:r>
              <a:rPr lang="zh-CN" altLang="zh-CN" u="sng" dirty="0"/>
              <a:t>学号</a:t>
            </a:r>
            <a:r>
              <a:rPr lang="zh-CN" altLang="zh-CN" dirty="0"/>
              <a:t>，姓名，性别，出生日期，专业，总学分，备注）</a:t>
            </a:r>
          </a:p>
        </p:txBody>
      </p:sp>
      <p:sp>
        <p:nvSpPr>
          <p:cNvPr id="6" name="矩形 5"/>
          <p:cNvSpPr/>
          <p:nvPr/>
        </p:nvSpPr>
        <p:spPr>
          <a:xfrm>
            <a:off x="1837808" y="28750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对于表</a:t>
            </a:r>
            <a:r>
              <a:rPr lang="en-US" altLang="zh-CN" dirty="0"/>
              <a:t>9.2</a:t>
            </a:r>
            <a:r>
              <a:rPr lang="zh-CN" altLang="zh-CN" dirty="0"/>
              <a:t>，关系模式②可表示为：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846518" y="3244334"/>
            <a:ext cx="8849833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课程（</a:t>
            </a:r>
            <a:r>
              <a:rPr lang="zh-CN" altLang="zh-CN" u="sng" dirty="0"/>
              <a:t>课程号</a:t>
            </a:r>
            <a:r>
              <a:rPr lang="zh-CN" altLang="zh-CN" dirty="0"/>
              <a:t>，课程名，学期，学时，学分）</a:t>
            </a:r>
          </a:p>
        </p:txBody>
      </p:sp>
      <p:sp>
        <p:nvSpPr>
          <p:cNvPr id="8" name="矩形 7"/>
          <p:cNvSpPr/>
          <p:nvPr/>
        </p:nvSpPr>
        <p:spPr>
          <a:xfrm>
            <a:off x="1846519" y="3675626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对于表</a:t>
            </a:r>
            <a:r>
              <a:rPr lang="en-US" altLang="zh-CN" dirty="0"/>
              <a:t>9.3</a:t>
            </a:r>
            <a:r>
              <a:rPr lang="zh-CN" altLang="zh-CN" dirty="0"/>
              <a:t>，关系模式③可表示为：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846519" y="4044958"/>
            <a:ext cx="884983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成绩（</a:t>
            </a:r>
            <a:r>
              <a:rPr lang="zh-CN" altLang="zh-CN" u="sng" dirty="0"/>
              <a:t>学号</a:t>
            </a:r>
            <a:r>
              <a:rPr lang="zh-CN" altLang="zh-CN" dirty="0"/>
              <a:t>，</a:t>
            </a:r>
            <a:r>
              <a:rPr lang="zh-CN" altLang="zh-CN" u="sng" dirty="0"/>
              <a:t>课程号</a:t>
            </a:r>
            <a:r>
              <a:rPr lang="zh-CN" altLang="zh-CN" dirty="0"/>
              <a:t>，成绩）</a:t>
            </a:r>
          </a:p>
        </p:txBody>
      </p:sp>
    </p:spTree>
    <p:extLst>
      <p:ext uri="{BB962C8B-B14F-4D97-AF65-F5344CB8AC3E}">
        <p14:creationId xmlns:p14="http://schemas.microsoft.com/office/powerpoint/2010/main" val="105223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1</a:t>
            </a:r>
            <a:r>
              <a:rPr lang="zh-CN" altLang="zh-CN" sz="2400" b="1" dirty="0"/>
              <a:t>．数据表集合（</a:t>
            </a:r>
            <a:r>
              <a:rPr lang="en-US" altLang="zh-CN" sz="2400" b="1" dirty="0" err="1"/>
              <a:t>DataTableCollection</a:t>
            </a:r>
            <a:r>
              <a:rPr lang="zh-CN" altLang="zh-CN" sz="2400" b="1" dirty="0"/>
              <a:t>）和数据表（</a:t>
            </a:r>
            <a:r>
              <a:rPr lang="en-US" altLang="zh-CN" sz="2400" b="1" dirty="0" err="1"/>
              <a:t>DataTable</a:t>
            </a:r>
            <a:r>
              <a:rPr lang="zh-CN" altLang="zh-CN" sz="2400" b="1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8195" y="1669312"/>
            <a:ext cx="1006903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>
              <a:lnSpc>
                <a:spcPct val="150000"/>
              </a:lnSpc>
            </a:pPr>
            <a:r>
              <a:rPr lang="en-US" altLang="zh-CN" dirty="0" err="1"/>
              <a:t>DataSet</a:t>
            </a:r>
            <a:r>
              <a:rPr lang="zh-CN" altLang="zh-CN" dirty="0"/>
              <a:t>的所有数据表包含在数据表集合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中，通过</a:t>
            </a:r>
            <a:r>
              <a:rPr lang="en-US" altLang="zh-CN" dirty="0" err="1"/>
              <a:t>DataSet</a:t>
            </a:r>
            <a:r>
              <a:rPr lang="zh-CN" altLang="zh-CN" dirty="0"/>
              <a:t>的</a:t>
            </a:r>
            <a:r>
              <a:rPr lang="en-US" altLang="zh-CN" dirty="0"/>
              <a:t>Tables</a:t>
            </a:r>
            <a:r>
              <a:rPr lang="zh-CN" altLang="zh-CN" dirty="0"/>
              <a:t>属性访问</a:t>
            </a:r>
            <a:r>
              <a:rPr lang="en-US" altLang="zh-CN" dirty="0" err="1"/>
              <a:t>DataTableCollection</a:t>
            </a:r>
            <a:r>
              <a:rPr lang="zh-CN" altLang="zh-CN" dirty="0"/>
              <a:t>。</a:t>
            </a:r>
            <a:r>
              <a:rPr lang="en-US" altLang="zh-CN" dirty="0" err="1"/>
              <a:t>DataTableCollection</a:t>
            </a:r>
            <a:r>
              <a:rPr lang="zh-CN" altLang="zh-CN" dirty="0"/>
              <a:t>有以下两个属性。</a:t>
            </a:r>
          </a:p>
          <a:p>
            <a:pPr indent="446088">
              <a:lnSpc>
                <a:spcPct val="150000"/>
              </a:lnSpc>
            </a:pPr>
            <a:r>
              <a:rPr lang="en-US" altLang="zh-CN" dirty="0" smtClean="0">
                <a:sym typeface="Wingdings"/>
              </a:rPr>
              <a:t> </a:t>
            </a:r>
            <a:r>
              <a:rPr lang="en-US" altLang="zh-CN" dirty="0" smtClean="0"/>
              <a:t>Count</a:t>
            </a:r>
            <a:r>
              <a:rPr lang="zh-CN" altLang="zh-CN" dirty="0"/>
              <a:t>：</a:t>
            </a:r>
            <a:r>
              <a:rPr lang="en-US" altLang="zh-CN" dirty="0" err="1"/>
              <a:t>DataSet</a:t>
            </a:r>
            <a:r>
              <a:rPr lang="zh-CN" altLang="zh-CN" dirty="0"/>
              <a:t>对象所包含的</a:t>
            </a:r>
            <a:r>
              <a:rPr lang="en-US" altLang="zh-CN" dirty="0" err="1"/>
              <a:t>DataTable</a:t>
            </a:r>
            <a:r>
              <a:rPr lang="zh-CN" altLang="zh-CN" dirty="0"/>
              <a:t>个数。</a:t>
            </a:r>
          </a:p>
          <a:p>
            <a:pPr indent="446088">
              <a:lnSpc>
                <a:spcPct val="150000"/>
              </a:lnSpc>
            </a:pPr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Tables[</a:t>
            </a:r>
            <a:r>
              <a:rPr lang="en-US" altLang="zh-CN" dirty="0" err="1"/>
              <a:t>index,name</a:t>
            </a:r>
            <a:r>
              <a:rPr lang="en-US" altLang="zh-CN" dirty="0"/>
              <a:t>]</a:t>
            </a:r>
            <a:r>
              <a:rPr lang="zh-CN" altLang="zh-CN" dirty="0"/>
              <a:t>：获取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中下标为</a:t>
            </a:r>
            <a:r>
              <a:rPr lang="en-US" altLang="zh-CN" dirty="0"/>
              <a:t>index</a:t>
            </a:r>
            <a:r>
              <a:rPr lang="zh-CN" altLang="zh-CN" dirty="0"/>
              <a:t>或名称为</a:t>
            </a:r>
            <a:r>
              <a:rPr lang="en-US" altLang="zh-CN" dirty="0"/>
              <a:t>name</a:t>
            </a:r>
            <a:r>
              <a:rPr lang="zh-CN" altLang="zh-CN" dirty="0"/>
              <a:t>的数据表。如</a:t>
            </a:r>
            <a:r>
              <a:rPr lang="en-US" altLang="zh-CN" dirty="0" err="1"/>
              <a:t>myst.Tables</a:t>
            </a:r>
            <a:r>
              <a:rPr lang="en-US" altLang="zh-CN" dirty="0"/>
              <a:t>[0]</a:t>
            </a:r>
            <a:r>
              <a:rPr lang="zh-CN" altLang="zh-CN" dirty="0"/>
              <a:t>表示数据集对象</a:t>
            </a:r>
            <a:r>
              <a:rPr lang="en-US" altLang="zh-CN" dirty="0" err="1"/>
              <a:t>myst</a:t>
            </a:r>
            <a:r>
              <a:rPr lang="zh-CN" altLang="zh-CN" dirty="0"/>
              <a:t>中的第一个表，</a:t>
            </a:r>
            <a:r>
              <a:rPr lang="en-US" altLang="zh-CN" dirty="0" err="1"/>
              <a:t>myst.Tables</a:t>
            </a:r>
            <a:r>
              <a:rPr lang="en-US" altLang="zh-CN" dirty="0"/>
              <a:t>[1]</a:t>
            </a:r>
            <a:r>
              <a:rPr lang="zh-CN" altLang="zh-CN" dirty="0"/>
              <a:t>表示第二个表，以此类推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806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1</a:t>
            </a:r>
            <a:r>
              <a:rPr lang="zh-CN" altLang="zh-CN" sz="2400" b="1" dirty="0"/>
              <a:t>．数据表集合（</a:t>
            </a:r>
            <a:r>
              <a:rPr lang="en-US" altLang="zh-CN" sz="2400" b="1" dirty="0" err="1"/>
              <a:t>DataTableCollection</a:t>
            </a:r>
            <a:r>
              <a:rPr lang="zh-CN" altLang="zh-CN" sz="2400" b="1" dirty="0"/>
              <a:t>）和数据表（</a:t>
            </a:r>
            <a:r>
              <a:rPr lang="en-US" altLang="zh-CN" sz="2400" b="1" dirty="0" err="1"/>
              <a:t>DataTable</a:t>
            </a:r>
            <a:r>
              <a:rPr lang="zh-CN" altLang="zh-CN" sz="2400" b="1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0335" y="1520456"/>
            <a:ext cx="960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DataTableCollection</a:t>
            </a:r>
            <a:r>
              <a:rPr lang="zh-CN" altLang="zh-CN" dirty="0"/>
              <a:t>有以下常用方法。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</a:t>
            </a:r>
            <a:r>
              <a:rPr lang="en-US" altLang="zh-CN" dirty="0" smtClean="0"/>
              <a:t> Add</a:t>
            </a:r>
            <a:r>
              <a:rPr lang="en-US" altLang="zh-CN" dirty="0"/>
              <a:t>({</a:t>
            </a:r>
            <a:r>
              <a:rPr lang="en-US" altLang="zh-CN" dirty="0" err="1"/>
              <a:t>table,name</a:t>
            </a:r>
            <a:r>
              <a:rPr lang="en-US" altLang="zh-CN" dirty="0"/>
              <a:t>})</a:t>
            </a:r>
            <a:r>
              <a:rPr lang="zh-CN" altLang="zh-CN" dirty="0"/>
              <a:t>：向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中添加数据表。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 Clear()</a:t>
            </a:r>
            <a:r>
              <a:rPr lang="zh-CN" altLang="zh-CN" dirty="0"/>
              <a:t>：清除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中的所有数据表。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 </a:t>
            </a:r>
            <a:r>
              <a:rPr lang="en-US" altLang="zh-CN" dirty="0" err="1"/>
              <a:t>CanRemove</a:t>
            </a:r>
            <a:r>
              <a:rPr lang="en-US" altLang="zh-CN" dirty="0"/>
              <a:t>(table)</a:t>
            </a:r>
            <a:r>
              <a:rPr lang="zh-CN" altLang="zh-CN" dirty="0"/>
              <a:t>：判断参数</a:t>
            </a:r>
            <a:r>
              <a:rPr lang="en-US" altLang="zh-CN" dirty="0"/>
              <a:t>table</a:t>
            </a:r>
            <a:r>
              <a:rPr lang="zh-CN" altLang="zh-CN" dirty="0"/>
              <a:t>指定的数据表能否从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中删除。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 Contains(name)</a:t>
            </a:r>
            <a:r>
              <a:rPr lang="zh-CN" altLang="zh-CN" dirty="0"/>
              <a:t>：判断名为</a:t>
            </a:r>
            <a:r>
              <a:rPr lang="en-US" altLang="zh-CN" dirty="0"/>
              <a:t>name</a:t>
            </a:r>
            <a:r>
              <a:rPr lang="zh-CN" altLang="zh-CN" dirty="0"/>
              <a:t>的数据表是否被包含在</a:t>
            </a:r>
            <a:r>
              <a:rPr lang="en-US" altLang="zh-CN" dirty="0" err="1"/>
              <a:t>DataTableCollection</a:t>
            </a:r>
            <a:r>
              <a:rPr lang="zh-CN" altLang="zh-CN" dirty="0"/>
              <a:t>中。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 </a:t>
            </a:r>
            <a:r>
              <a:rPr lang="en-US" altLang="zh-CN" dirty="0" err="1"/>
              <a:t>IndexOf</a:t>
            </a:r>
            <a:r>
              <a:rPr lang="en-US" altLang="zh-CN" dirty="0"/>
              <a:t>({</a:t>
            </a:r>
            <a:r>
              <a:rPr lang="en-US" altLang="zh-CN" dirty="0" err="1"/>
              <a:t>table,name</a:t>
            </a:r>
            <a:r>
              <a:rPr lang="en-US" altLang="zh-CN" dirty="0"/>
              <a:t>})</a:t>
            </a:r>
            <a:r>
              <a:rPr lang="zh-CN" altLang="zh-CN" dirty="0"/>
              <a:t>：获取数据表的序号。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 Remove({</a:t>
            </a:r>
            <a:r>
              <a:rPr lang="en-US" altLang="zh-CN" dirty="0" err="1"/>
              <a:t>table,name</a:t>
            </a:r>
            <a:r>
              <a:rPr lang="en-US" altLang="zh-CN" dirty="0"/>
              <a:t>})</a:t>
            </a:r>
            <a:r>
              <a:rPr lang="zh-CN" altLang="zh-CN" dirty="0"/>
              <a:t>：删除指定的数据表。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ym typeface="Wingdings"/>
              </a:rPr>
              <a:t> </a:t>
            </a:r>
            <a:r>
              <a:rPr lang="en-US" altLang="zh-CN" dirty="0"/>
              <a:t>  </a:t>
            </a:r>
            <a:r>
              <a:rPr lang="en-US" altLang="zh-CN" dirty="0" err="1"/>
              <a:t>RemoveAt</a:t>
            </a:r>
            <a:r>
              <a:rPr lang="en-US" altLang="zh-CN" dirty="0"/>
              <a:t>(index)</a:t>
            </a:r>
            <a:r>
              <a:rPr lang="zh-CN" altLang="zh-CN" dirty="0"/>
              <a:t>：删除下标为</a:t>
            </a:r>
            <a:r>
              <a:rPr lang="en-US" altLang="zh-CN" dirty="0"/>
              <a:t>index</a:t>
            </a:r>
            <a:r>
              <a:rPr lang="zh-CN" altLang="zh-CN" dirty="0"/>
              <a:t>的数据表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矩形 3"/>
          <p:cNvSpPr/>
          <p:nvPr/>
        </p:nvSpPr>
        <p:spPr>
          <a:xfrm>
            <a:off x="946298" y="4809185"/>
            <a:ext cx="98776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en-US" altLang="zh-CN" dirty="0" err="1"/>
              <a:t>DataTableCollection</a:t>
            </a:r>
            <a:r>
              <a:rPr lang="en-US" altLang="zh-CN" dirty="0"/>
              <a:t> </a:t>
            </a:r>
            <a:r>
              <a:rPr lang="zh-CN" altLang="zh-CN" dirty="0"/>
              <a:t>中每个数据表都是一个</a:t>
            </a:r>
            <a:r>
              <a:rPr lang="en-US" altLang="zh-CN" dirty="0" err="1"/>
              <a:t>DataTable</a:t>
            </a:r>
            <a:r>
              <a:rPr lang="zh-CN" altLang="zh-CN" dirty="0"/>
              <a:t>对象，可以独立创建和使用，也可以由其他</a:t>
            </a:r>
            <a:r>
              <a:rPr lang="en-US" altLang="zh-CN" dirty="0"/>
              <a:t>.NET</a:t>
            </a:r>
            <a:r>
              <a:rPr lang="zh-CN" altLang="zh-CN" dirty="0"/>
              <a:t>对象使用，最常见的情况是作为</a:t>
            </a:r>
            <a:r>
              <a:rPr lang="en-US" altLang="zh-CN" dirty="0" err="1"/>
              <a:t>DataSet</a:t>
            </a:r>
            <a:r>
              <a:rPr lang="zh-CN" altLang="zh-CN" dirty="0"/>
              <a:t>的成员使用。可以使用相应的构造函数创建</a:t>
            </a:r>
            <a:r>
              <a:rPr lang="en-US" altLang="zh-CN" dirty="0" err="1"/>
              <a:t>DataTable</a:t>
            </a:r>
            <a:r>
              <a:rPr lang="zh-CN" altLang="zh-CN" dirty="0"/>
              <a:t>对象，然后使用</a:t>
            </a:r>
            <a:r>
              <a:rPr lang="en-US" altLang="zh-CN" dirty="0"/>
              <a:t>Add</a:t>
            </a:r>
            <a:r>
              <a:rPr lang="zh-CN" altLang="zh-CN" dirty="0"/>
              <a:t>方法将其加入</a:t>
            </a:r>
            <a:r>
              <a:rPr lang="en-US" altLang="zh-CN" dirty="0"/>
              <a:t>Tables</a:t>
            </a:r>
            <a:r>
              <a:rPr lang="zh-CN" altLang="zh-CN" dirty="0"/>
              <a:t>集合中，即添加到</a:t>
            </a:r>
            <a:r>
              <a:rPr lang="en-US" altLang="zh-CN" dirty="0" err="1"/>
              <a:t>DataSet</a:t>
            </a:r>
            <a:r>
              <a:rPr lang="zh-CN" altLang="zh-CN" dirty="0"/>
              <a:t>中。</a:t>
            </a:r>
          </a:p>
        </p:txBody>
      </p:sp>
    </p:spTree>
    <p:extLst>
      <p:ext uri="{BB962C8B-B14F-4D97-AF65-F5344CB8AC3E}">
        <p14:creationId xmlns:p14="http://schemas.microsoft.com/office/powerpoint/2010/main" val="16599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1</a:t>
            </a:r>
            <a:r>
              <a:rPr lang="zh-CN" altLang="zh-CN" sz="2400" b="1" dirty="0"/>
              <a:t>．数据表集合（</a:t>
            </a:r>
            <a:r>
              <a:rPr lang="en-US" altLang="zh-CN" sz="2400" b="1" dirty="0" err="1"/>
              <a:t>DataTableCollection</a:t>
            </a:r>
            <a:r>
              <a:rPr lang="zh-CN" altLang="zh-CN" sz="2400" b="1" dirty="0"/>
              <a:t>）和数据表（</a:t>
            </a:r>
            <a:r>
              <a:rPr lang="en-US" altLang="zh-CN" sz="2400" b="1" dirty="0" err="1"/>
              <a:t>DataTable</a:t>
            </a:r>
            <a:r>
              <a:rPr lang="zh-CN" altLang="zh-CN" sz="2400" b="1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6419" y="1531088"/>
            <a:ext cx="975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创建</a:t>
            </a:r>
            <a:r>
              <a:rPr lang="en-US" altLang="zh-CN" dirty="0" err="1"/>
              <a:t>DataTable</a:t>
            </a:r>
            <a:r>
              <a:rPr lang="zh-CN" altLang="zh-CN" dirty="0"/>
              <a:t>时，不需要为</a:t>
            </a:r>
            <a:r>
              <a:rPr lang="en-US" altLang="zh-CN" dirty="0" err="1"/>
              <a:t>TableName</a:t>
            </a:r>
            <a:r>
              <a:rPr lang="zh-CN" altLang="zh-CN" dirty="0"/>
              <a:t>属性提供值，可以在适当时候再指定该属性，或保留为空。但是，将一个没有</a:t>
            </a:r>
            <a:r>
              <a:rPr lang="en-US" altLang="zh-CN" dirty="0" err="1"/>
              <a:t>TableName</a:t>
            </a:r>
            <a:r>
              <a:rPr lang="zh-CN" altLang="zh-CN" dirty="0"/>
              <a:t>值的表添加到</a:t>
            </a:r>
            <a:r>
              <a:rPr lang="en-US" altLang="zh-CN" dirty="0" err="1"/>
              <a:t>DataSet</a:t>
            </a:r>
            <a:r>
              <a:rPr lang="zh-CN" altLang="zh-CN" dirty="0"/>
              <a:t>中时，该表会得到一个从</a:t>
            </a:r>
            <a:r>
              <a:rPr lang="en-US" altLang="zh-CN" dirty="0"/>
              <a:t> Table0</a:t>
            </a:r>
            <a:r>
              <a:rPr lang="zh-CN" altLang="zh-CN" dirty="0"/>
              <a:t>开始递增的默认名称</a:t>
            </a:r>
            <a:r>
              <a:rPr lang="en-US" altLang="zh-CN" dirty="0" err="1"/>
              <a:t>TableN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例如，以下示例创建</a:t>
            </a:r>
            <a:r>
              <a:rPr lang="en-US" altLang="zh-CN" dirty="0" err="1"/>
              <a:t>DataTable</a:t>
            </a:r>
            <a:r>
              <a:rPr lang="zh-CN" altLang="zh-CN" dirty="0"/>
              <a:t>对象的实例，并为其指定名称“</a:t>
            </a:r>
            <a:r>
              <a:rPr lang="en-US" altLang="zh-CN" dirty="0"/>
              <a:t>Customers</a:t>
            </a:r>
            <a:r>
              <a:rPr lang="zh-CN" altLang="zh-CN" dirty="0"/>
              <a:t>”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694802" y="2731417"/>
            <a:ext cx="8863328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DataTable</a:t>
            </a:r>
            <a:r>
              <a:rPr lang="en-AU" altLang="zh-CN" dirty="0"/>
              <a:t> </a:t>
            </a:r>
            <a:r>
              <a:rPr lang="en-AU" altLang="zh-CN" dirty="0" err="1"/>
              <a:t>workTable</a:t>
            </a:r>
            <a:r>
              <a:rPr lang="en-AU" altLang="zh-CN" dirty="0"/>
              <a:t> = new </a:t>
            </a:r>
            <a:r>
              <a:rPr lang="en-AU" altLang="zh-CN" dirty="0" err="1"/>
              <a:t>DataTable</a:t>
            </a:r>
            <a:r>
              <a:rPr lang="en-AU" altLang="zh-CN" dirty="0"/>
              <a:t>("Customers");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77844" y="3161935"/>
            <a:ext cx="9469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以下示例创建</a:t>
            </a:r>
            <a:r>
              <a:rPr lang="en-US" altLang="zh-CN" dirty="0" err="1"/>
              <a:t>DataTable</a:t>
            </a:r>
            <a:r>
              <a:rPr lang="zh-CN" altLang="zh-CN" dirty="0"/>
              <a:t>实例，方法是直接将其添加到</a:t>
            </a:r>
            <a:r>
              <a:rPr lang="en-US" altLang="zh-CN" dirty="0" err="1"/>
              <a:t>DataSet</a:t>
            </a:r>
            <a:r>
              <a:rPr lang="zh-CN" altLang="zh-CN" dirty="0"/>
              <a:t>的</a:t>
            </a:r>
            <a:r>
              <a:rPr lang="en-US" altLang="zh-CN" dirty="0"/>
              <a:t>Tables</a:t>
            </a:r>
            <a:r>
              <a:rPr lang="zh-CN" altLang="zh-CN" dirty="0"/>
              <a:t>集合中。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694802" y="3541048"/>
            <a:ext cx="8863328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DataSet</a:t>
            </a:r>
            <a:r>
              <a:rPr lang="en-AU" altLang="zh-CN" dirty="0"/>
              <a:t> customers = new </a:t>
            </a:r>
            <a:r>
              <a:rPr lang="en-AU" altLang="zh-CN" dirty="0" err="1"/>
              <a:t>DataSet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 err="1"/>
              <a:t>DataTable</a:t>
            </a:r>
            <a:r>
              <a:rPr lang="en-AU" altLang="zh-CN" dirty="0"/>
              <a:t> </a:t>
            </a:r>
            <a:r>
              <a:rPr lang="en-AU" altLang="zh-CN" dirty="0" err="1"/>
              <a:t>customersTable</a:t>
            </a:r>
            <a:r>
              <a:rPr lang="en-AU" altLang="zh-CN" dirty="0"/>
              <a:t> = </a:t>
            </a:r>
            <a:r>
              <a:rPr lang="en-AU" altLang="zh-CN" dirty="0" err="1"/>
              <a:t>customers.Tables.Add</a:t>
            </a:r>
            <a:r>
              <a:rPr lang="en-AU" altLang="zh-CN" dirty="0"/>
              <a:t>("</a:t>
            </a:r>
            <a:r>
              <a:rPr lang="en-AU" altLang="zh-CN" dirty="0" err="1"/>
              <a:t>CustomersTable</a:t>
            </a:r>
            <a:r>
              <a:rPr lang="en-AU" altLang="zh-CN" dirty="0"/>
              <a:t>");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694802" y="4371109"/>
            <a:ext cx="871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hlinkClick r:id="rId2" action="ppaction://hlinkfile"/>
              </a:rPr>
              <a:t>表</a:t>
            </a:r>
            <a:r>
              <a:rPr lang="en-US" altLang="zh-CN" dirty="0">
                <a:hlinkClick r:id="rId2" action="ppaction://hlinkfile"/>
              </a:rPr>
              <a:t>9.10</a:t>
            </a:r>
            <a:r>
              <a:rPr lang="zh-CN" altLang="zh-CN" dirty="0">
                <a:hlinkClick r:id="rId2" action="ppaction://hlinkfile"/>
              </a:rPr>
              <a:t>～表</a:t>
            </a:r>
            <a:r>
              <a:rPr lang="en-US" altLang="zh-CN" dirty="0">
                <a:hlinkClick r:id="rId2" action="ppaction://hlinkfile"/>
              </a:rPr>
              <a:t>9.12</a:t>
            </a:r>
            <a:r>
              <a:rPr lang="zh-CN" altLang="zh-CN" dirty="0">
                <a:hlinkClick r:id="rId2" action="ppaction://hlinkfile"/>
              </a:rPr>
              <a:t>分别列出</a:t>
            </a:r>
            <a:r>
              <a:rPr lang="zh-CN" altLang="zh-CN" dirty="0"/>
              <a:t>了</a:t>
            </a:r>
            <a:r>
              <a:rPr lang="en-US" altLang="zh-CN" dirty="0" err="1"/>
              <a:t>DataTable</a:t>
            </a:r>
            <a:r>
              <a:rPr lang="zh-CN" altLang="zh-CN" dirty="0"/>
              <a:t>对象的常用属性、方法和事件。</a:t>
            </a:r>
          </a:p>
        </p:txBody>
      </p:sp>
    </p:spTree>
    <p:extLst>
      <p:ext uri="{BB962C8B-B14F-4D97-AF65-F5344CB8AC3E}">
        <p14:creationId xmlns:p14="http://schemas.microsoft.com/office/powerpoint/2010/main" val="166426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2</a:t>
            </a:r>
            <a:r>
              <a:rPr lang="zh-CN" altLang="zh-CN" sz="2400" b="1" dirty="0"/>
              <a:t>．数据列集合（</a:t>
            </a:r>
            <a:r>
              <a:rPr lang="en-US" altLang="zh-CN" sz="2400" b="1" dirty="0" err="1"/>
              <a:t>DataColumnCollection</a:t>
            </a:r>
            <a:r>
              <a:rPr lang="zh-CN" altLang="zh-CN" sz="2400" b="1" dirty="0"/>
              <a:t>）和数据列（</a:t>
            </a:r>
            <a:r>
              <a:rPr lang="en-US" altLang="zh-CN" sz="2400" b="1" dirty="0" err="1"/>
              <a:t>DataColumn</a:t>
            </a:r>
            <a:r>
              <a:rPr lang="zh-CN" altLang="zh-CN" sz="2400" b="1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6298" y="1403498"/>
            <a:ext cx="10037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en-US" altLang="zh-CN" dirty="0" err="1"/>
              <a:t>DataColumnColection</a:t>
            </a:r>
            <a:r>
              <a:rPr lang="zh-CN" altLang="zh-CN" dirty="0"/>
              <a:t>有以下两个属性：</a:t>
            </a:r>
          </a:p>
          <a:p>
            <a:pPr indent="446088"/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Count</a:t>
            </a:r>
            <a:r>
              <a:rPr lang="zh-CN" altLang="zh-CN" dirty="0"/>
              <a:t>：数据表所包含的字段个数。</a:t>
            </a:r>
          </a:p>
          <a:p>
            <a:pPr indent="446088"/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Columns[</a:t>
            </a:r>
            <a:r>
              <a:rPr lang="en-US" altLang="zh-CN" dirty="0" err="1"/>
              <a:t>index,name</a:t>
            </a:r>
            <a:r>
              <a:rPr lang="en-US" altLang="zh-CN" dirty="0"/>
              <a:t>]</a:t>
            </a:r>
            <a:r>
              <a:rPr lang="zh-CN" altLang="zh-CN" dirty="0"/>
              <a:t>：获取下标为</a:t>
            </a:r>
            <a:r>
              <a:rPr lang="en-US" altLang="zh-CN" dirty="0"/>
              <a:t>index</a:t>
            </a:r>
            <a:r>
              <a:rPr lang="zh-CN" altLang="zh-CN" dirty="0"/>
              <a:t>或名称为</a:t>
            </a:r>
            <a:r>
              <a:rPr lang="en-US" altLang="zh-CN" dirty="0"/>
              <a:t>name</a:t>
            </a:r>
            <a:r>
              <a:rPr lang="zh-CN" altLang="zh-CN" dirty="0"/>
              <a:t>的字段。例如：</a:t>
            </a:r>
            <a:r>
              <a:rPr lang="en-US" altLang="zh-CN" dirty="0" err="1"/>
              <a:t>myst.Tables</a:t>
            </a:r>
            <a:r>
              <a:rPr lang="en-US" altLang="zh-CN" dirty="0"/>
              <a:t>[0]. Columns[0]</a:t>
            </a:r>
            <a:r>
              <a:rPr lang="zh-CN" altLang="zh-CN" dirty="0"/>
              <a:t>表示数据表</a:t>
            </a:r>
            <a:r>
              <a:rPr lang="en-US" altLang="zh-CN" dirty="0" err="1"/>
              <a:t>myst.Tables</a:t>
            </a:r>
            <a:r>
              <a:rPr lang="en-US" altLang="zh-CN" dirty="0"/>
              <a:t>[0]</a:t>
            </a:r>
            <a:r>
              <a:rPr lang="zh-CN" altLang="zh-CN" dirty="0"/>
              <a:t>中的第</a:t>
            </a:r>
            <a:r>
              <a:rPr lang="en-US" altLang="zh-CN" dirty="0"/>
              <a:t>1</a:t>
            </a:r>
            <a:r>
              <a:rPr lang="zh-CN" altLang="zh-CN" dirty="0"/>
              <a:t>个字段；</a:t>
            </a:r>
            <a:r>
              <a:rPr lang="en-US" altLang="zh-CN" dirty="0" err="1"/>
              <a:t>myst.Tables</a:t>
            </a:r>
            <a:r>
              <a:rPr lang="en-US" altLang="zh-CN" dirty="0"/>
              <a:t>[0].Columns["XH"]</a:t>
            </a:r>
            <a:r>
              <a:rPr lang="zh-CN" altLang="zh-CN" dirty="0"/>
              <a:t>表示数据表</a:t>
            </a:r>
            <a:r>
              <a:rPr lang="en-US" altLang="zh-CN" dirty="0" err="1"/>
              <a:t>myst.Tables</a:t>
            </a:r>
            <a:r>
              <a:rPr lang="en-US" altLang="zh-CN" dirty="0"/>
              <a:t>[0]</a:t>
            </a:r>
            <a:r>
              <a:rPr lang="zh-CN" altLang="zh-CN" dirty="0"/>
              <a:t>的字段名为</a:t>
            </a:r>
            <a:r>
              <a:rPr lang="en-US" altLang="zh-CN" dirty="0"/>
              <a:t>XH</a:t>
            </a:r>
            <a:r>
              <a:rPr lang="zh-CN" altLang="zh-CN" dirty="0"/>
              <a:t>的字段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indent="542925"/>
            <a:r>
              <a:rPr lang="en-US" altLang="zh-CN" dirty="0" err="1"/>
              <a:t>DataColumnColection</a:t>
            </a:r>
            <a:r>
              <a:rPr lang="zh-CN" altLang="zh-CN" dirty="0"/>
              <a:t>的方法与</a:t>
            </a:r>
            <a:r>
              <a:rPr lang="en-US" altLang="zh-CN" dirty="0" err="1"/>
              <a:t>DataTableCollection</a:t>
            </a:r>
            <a:r>
              <a:rPr lang="zh-CN" altLang="zh-CN" dirty="0"/>
              <a:t>的类似。数据表中的每个字段都是一个</a:t>
            </a:r>
            <a:r>
              <a:rPr lang="en-US" altLang="zh-CN" dirty="0" err="1"/>
              <a:t>DataColumn</a:t>
            </a:r>
            <a:r>
              <a:rPr lang="zh-CN" altLang="zh-CN" dirty="0"/>
              <a:t>对象，所以</a:t>
            </a:r>
            <a:r>
              <a:rPr lang="en-US" altLang="zh-CN" dirty="0" err="1"/>
              <a:t>DataColumn</a:t>
            </a:r>
            <a:r>
              <a:rPr lang="zh-CN" altLang="zh-CN" dirty="0"/>
              <a:t>定义了表的数据结构，可以用它确定列中的数据类型和大小，并对属性进行设置。例如，确定列中的数据是否只读、是否主键、是否允许空值等；还可以让列在一个初始值的基础上自增，增值的步长也可以自定义。</a:t>
            </a:r>
          </a:p>
          <a:p>
            <a:pPr indent="542925"/>
            <a:r>
              <a:rPr lang="zh-CN" altLang="zh-CN" dirty="0"/>
              <a:t>获取某列的值需要在数据行的基础上进行，语句如下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06785" y="4275049"/>
            <a:ext cx="874768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string dc = </a:t>
            </a:r>
            <a:r>
              <a:rPr lang="en-AU" altLang="zh-CN" dirty="0" err="1"/>
              <a:t>dr</a:t>
            </a:r>
            <a:r>
              <a:rPr lang="en-AU" altLang="zh-CN" dirty="0"/>
              <a:t>["</a:t>
            </a:r>
            <a:r>
              <a:rPr lang="zh-CN" altLang="zh-CN" dirty="0"/>
              <a:t>字段名</a:t>
            </a:r>
            <a:r>
              <a:rPr lang="en-AU" altLang="zh-CN" dirty="0"/>
              <a:t>"].</a:t>
            </a:r>
            <a:r>
              <a:rPr lang="en-AU" altLang="zh-CN" dirty="0" err="1"/>
              <a:t>ToString</a:t>
            </a:r>
            <a:r>
              <a:rPr lang="en-AU" altLang="zh-CN" dirty="0"/>
              <a:t>();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506785" y="468367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或者：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506785" y="5051600"/>
            <a:ext cx="874768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string dc = </a:t>
            </a:r>
            <a:r>
              <a:rPr lang="en-AU" altLang="zh-CN" dirty="0" err="1"/>
              <a:t>dr.Column</a:t>
            </a:r>
            <a:r>
              <a:rPr lang="en-AU" altLang="zh-CN" dirty="0"/>
              <a:t>[index].</a:t>
            </a:r>
            <a:r>
              <a:rPr lang="en-AU" altLang="zh-CN" dirty="0" err="1"/>
              <a:t>ToString</a:t>
            </a:r>
            <a:r>
              <a:rPr lang="en-AU" altLang="zh-CN" dirty="0"/>
              <a:t>();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67768176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2</a:t>
            </a:r>
            <a:r>
              <a:rPr lang="zh-CN" altLang="zh-CN" sz="2400" b="1" dirty="0"/>
              <a:t>．数据列集合（</a:t>
            </a:r>
            <a:r>
              <a:rPr lang="en-US" altLang="zh-CN" sz="2400" b="1" dirty="0" err="1"/>
              <a:t>DataColumnCollection</a:t>
            </a:r>
            <a:r>
              <a:rPr lang="zh-CN" altLang="zh-CN" sz="2400" b="1" dirty="0"/>
              <a:t>）和数据列（</a:t>
            </a:r>
            <a:r>
              <a:rPr lang="en-US" altLang="zh-CN" sz="2400" b="1" dirty="0" err="1"/>
              <a:t>DataColumn</a:t>
            </a:r>
            <a:r>
              <a:rPr lang="zh-CN" altLang="zh-CN" sz="2400" b="1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5153" y="1435395"/>
            <a:ext cx="9760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综合前面的语句，要取出</a:t>
            </a:r>
            <a:r>
              <a:rPr lang="en-US" altLang="zh-CN" dirty="0"/>
              <a:t>XSB</a:t>
            </a:r>
            <a:r>
              <a:rPr lang="zh-CN" altLang="zh-CN" dirty="0"/>
              <a:t>中第</a:t>
            </a:r>
            <a:r>
              <a:rPr lang="en-US" altLang="zh-CN" dirty="0"/>
              <a:t>3</a:t>
            </a:r>
            <a:r>
              <a:rPr lang="zh-CN" altLang="zh-CN" dirty="0"/>
              <a:t>条记录中的</a:t>
            </a:r>
            <a:r>
              <a:rPr lang="en-US" altLang="zh-CN" dirty="0"/>
              <a:t>XM</a:t>
            </a:r>
            <a:r>
              <a:rPr lang="zh-CN" altLang="zh-CN" dirty="0"/>
              <a:t>字段，并将该字段的值放入一文本框（</a:t>
            </a:r>
            <a:r>
              <a:rPr lang="en-US" altLang="zh-CN" dirty="0"/>
              <a:t>textBox1</a:t>
            </a:r>
            <a:r>
              <a:rPr lang="zh-CN" altLang="zh-CN" dirty="0"/>
              <a:t>）中，语句可写成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708298" y="2092336"/>
            <a:ext cx="8913628" cy="1021556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DataTable</a:t>
            </a:r>
            <a:r>
              <a:rPr lang="en-AU" altLang="zh-CN" dirty="0"/>
              <a:t> </a:t>
            </a:r>
            <a:r>
              <a:rPr lang="en-AU" altLang="zh-CN" dirty="0" err="1"/>
              <a:t>dt</a:t>
            </a:r>
            <a:r>
              <a:rPr lang="en-AU" altLang="zh-CN" dirty="0"/>
              <a:t> = </a:t>
            </a:r>
            <a:r>
              <a:rPr lang="en-AU" altLang="zh-CN" dirty="0" err="1"/>
              <a:t>myst.Tables</a:t>
            </a:r>
            <a:r>
              <a:rPr lang="en-AU" altLang="zh-CN" dirty="0"/>
              <a:t>["XSB"]                   	//</a:t>
            </a:r>
            <a:r>
              <a:rPr lang="en-US" altLang="zh-CN" dirty="0"/>
              <a:t> </a:t>
            </a:r>
            <a:r>
              <a:rPr lang="zh-CN" altLang="zh-CN" dirty="0"/>
              <a:t>从数据集中提取表</a:t>
            </a:r>
            <a:r>
              <a:rPr lang="en-AU" altLang="zh-CN" dirty="0"/>
              <a:t>XSB</a:t>
            </a:r>
            <a:endParaRPr lang="zh-CN" altLang="zh-CN" dirty="0"/>
          </a:p>
          <a:p>
            <a:r>
              <a:rPr lang="en-AU" altLang="zh-CN" dirty="0" err="1"/>
              <a:t>DataRow</a:t>
            </a:r>
            <a:r>
              <a:rPr lang="en-AU" altLang="zh-CN" dirty="0"/>
              <a:t> </a:t>
            </a:r>
            <a:r>
              <a:rPr lang="en-AU" altLang="zh-CN" dirty="0" err="1"/>
              <a:t>dr</a:t>
            </a:r>
            <a:r>
              <a:rPr lang="en-AU" altLang="zh-CN" dirty="0"/>
              <a:t> = </a:t>
            </a:r>
            <a:r>
              <a:rPr lang="en-AU" altLang="zh-CN" dirty="0" err="1"/>
              <a:t>dt.Rows</a:t>
            </a:r>
            <a:r>
              <a:rPr lang="en-AU" altLang="zh-CN" dirty="0"/>
              <a:t>[2];                			//</a:t>
            </a:r>
            <a:r>
              <a:rPr lang="en-US" altLang="zh-CN" dirty="0"/>
              <a:t> </a:t>
            </a:r>
            <a:r>
              <a:rPr lang="zh-CN" altLang="zh-CN" dirty="0"/>
              <a:t>从表中提取第三行记录</a:t>
            </a:r>
          </a:p>
          <a:p>
            <a:r>
              <a:rPr lang="en-AU" altLang="zh-CN" dirty="0"/>
              <a:t>textBox1.Text = </a:t>
            </a:r>
            <a:r>
              <a:rPr lang="en-AU" altLang="zh-CN" dirty="0" err="1"/>
              <a:t>dr</a:t>
            </a:r>
            <a:r>
              <a:rPr lang="en-AU" altLang="zh-CN" dirty="0"/>
              <a:t>["XM"].</a:t>
            </a:r>
            <a:r>
              <a:rPr lang="en-AU" altLang="zh-CN" dirty="0" err="1"/>
              <a:t>ToString</a:t>
            </a:r>
            <a:r>
              <a:rPr lang="en-AU" altLang="zh-CN" dirty="0"/>
              <a:t>();  		</a:t>
            </a:r>
            <a:r>
              <a:rPr lang="en-AU" altLang="zh-CN" dirty="0" smtClean="0"/>
              <a:t>//</a:t>
            </a:r>
            <a:r>
              <a:rPr lang="en-US" altLang="zh-CN" dirty="0"/>
              <a:t> </a:t>
            </a:r>
            <a:r>
              <a:rPr lang="zh-CN" altLang="zh-CN" dirty="0"/>
              <a:t>从行中取出名为</a:t>
            </a:r>
            <a:r>
              <a:rPr lang="en-AU" altLang="zh-CN" dirty="0"/>
              <a:t>XM</a:t>
            </a:r>
            <a:r>
              <a:rPr lang="zh-CN" altLang="zh-CN" dirty="0"/>
              <a:t>字段的值</a:t>
            </a:r>
          </a:p>
        </p:txBody>
      </p:sp>
      <p:sp>
        <p:nvSpPr>
          <p:cNvPr id="5" name="矩形 4"/>
          <p:cNvSpPr/>
          <p:nvPr/>
        </p:nvSpPr>
        <p:spPr>
          <a:xfrm>
            <a:off x="903767" y="3155571"/>
            <a:ext cx="10345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语句执行的结果是：从</a:t>
            </a:r>
            <a:r>
              <a:rPr lang="en-US" altLang="zh-CN" dirty="0"/>
              <a:t>XSB</a:t>
            </a:r>
            <a:r>
              <a:rPr lang="zh-CN" altLang="zh-CN" dirty="0"/>
              <a:t>数据表的第</a:t>
            </a:r>
            <a:r>
              <a:rPr lang="en-US" altLang="zh-CN" dirty="0"/>
              <a:t>3</a:t>
            </a:r>
            <a:r>
              <a:rPr lang="zh-CN" altLang="zh-CN" dirty="0"/>
              <a:t>条记录中，取出字段名为</a:t>
            </a:r>
            <a:r>
              <a:rPr lang="en-US" altLang="zh-CN" dirty="0"/>
              <a:t>XM</a:t>
            </a:r>
            <a:r>
              <a:rPr lang="zh-CN" altLang="zh-CN" dirty="0"/>
              <a:t>的值，并赋给</a:t>
            </a:r>
            <a:r>
              <a:rPr lang="en-US" altLang="zh-CN" dirty="0"/>
              <a:t>textBox1.Text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/>
              <a:t>表</a:t>
            </a:r>
            <a:r>
              <a:rPr lang="en-US" altLang="zh-CN" dirty="0"/>
              <a:t>9.13</a:t>
            </a:r>
            <a:r>
              <a:rPr lang="zh-CN" altLang="zh-CN" dirty="0"/>
              <a:t>列出了</a:t>
            </a:r>
            <a:r>
              <a:rPr lang="en-US" altLang="zh-CN" dirty="0" err="1"/>
              <a:t>DataColumn</a:t>
            </a:r>
            <a:r>
              <a:rPr lang="zh-CN" altLang="zh-CN" dirty="0"/>
              <a:t>对象的常用属性。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08038"/>
              </p:ext>
            </p:extLst>
          </p:nvPr>
        </p:nvGraphicFramePr>
        <p:xfrm>
          <a:off x="2188343" y="3911182"/>
          <a:ext cx="8295360" cy="2234438"/>
        </p:xfrm>
        <a:graphic>
          <a:graphicData uri="http://schemas.openxmlformats.org/drawingml/2006/table">
            <a:tbl>
              <a:tblPr/>
              <a:tblGrid>
                <a:gridCol w="1494214"/>
                <a:gridCol w="6801146"/>
              </a:tblGrid>
              <a:tr h="248271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属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性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说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     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0">
                          <a:effectLst/>
                          <a:latin typeface="Times New Roman"/>
                          <a:ea typeface="宋体"/>
                        </a:rPr>
                        <a:t>AllowDBNull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设置该字段可否为空值。默认值为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true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654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Caption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获取或设置字段标题。若未指定字段标题，则字段标题即为字段名。该属性常与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DataGrid</a:t>
                      </a: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配合使用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ColumnName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获取或设置字段名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DataType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获取或设置字段的数据类型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DefaultVale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获取或设置新增数据行时，字段的默认值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ReadOnly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获取或设置新增数据行时，字段的值是否可修改。默认值为</a:t>
                      </a: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False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271">
                <a:tc>
                  <a:txBody>
                    <a:bodyPr/>
                    <a:lstStyle/>
                    <a:p>
                      <a:pPr indent="269875" algn="just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Table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07950" algn="just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获取包含该字段的</a:t>
                      </a: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DataTable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5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2</a:t>
            </a:r>
            <a:r>
              <a:rPr lang="zh-CN" altLang="zh-CN" sz="2400" b="1" dirty="0"/>
              <a:t>．数据列集合（</a:t>
            </a:r>
            <a:r>
              <a:rPr lang="en-US" altLang="zh-CN" sz="2400" b="1" dirty="0" err="1"/>
              <a:t>DataColumnCollection</a:t>
            </a:r>
            <a:r>
              <a:rPr lang="zh-CN" altLang="zh-CN" sz="2400" b="1" dirty="0"/>
              <a:t>）和数据列（</a:t>
            </a:r>
            <a:r>
              <a:rPr lang="en-US" altLang="zh-CN" sz="2400" b="1" dirty="0" err="1"/>
              <a:t>DataColumn</a:t>
            </a:r>
            <a:r>
              <a:rPr lang="zh-CN" altLang="zh-CN" sz="2400" b="1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949" y="1616149"/>
            <a:ext cx="957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通过</a:t>
            </a:r>
            <a:r>
              <a:rPr lang="en-US" altLang="zh-CN" dirty="0" err="1"/>
              <a:t>DataColumn</a:t>
            </a:r>
            <a:r>
              <a:rPr lang="zh-CN" altLang="zh-CN" dirty="0"/>
              <a:t>对象的</a:t>
            </a:r>
            <a:r>
              <a:rPr lang="en-US" altLang="zh-CN" dirty="0" err="1"/>
              <a:t>DataType</a:t>
            </a:r>
            <a:r>
              <a:rPr lang="zh-CN" altLang="zh-CN" dirty="0"/>
              <a:t>属性设置字段数据类型时，不可直接设置，而要按照以下格式：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722402" y="2262480"/>
            <a:ext cx="9016482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DataColumn</a:t>
            </a:r>
            <a:r>
              <a:rPr lang="zh-CN" altLang="zh-CN" dirty="0"/>
              <a:t>对象名</a:t>
            </a:r>
            <a:r>
              <a:rPr lang="en-AU" altLang="zh-CN" dirty="0"/>
              <a:t>.</a:t>
            </a:r>
            <a:r>
              <a:rPr lang="en-AU" altLang="zh-CN" dirty="0" err="1"/>
              <a:t>DataType</a:t>
            </a:r>
            <a:r>
              <a:rPr lang="en-AU" altLang="zh-CN" dirty="0"/>
              <a:t> = </a:t>
            </a:r>
            <a:r>
              <a:rPr lang="en-AU" altLang="zh-CN" dirty="0" err="1"/>
              <a:t>typeof</a:t>
            </a:r>
            <a:r>
              <a:rPr lang="zh-CN" altLang="zh-CN" dirty="0"/>
              <a:t>（类型）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6902" y="2817628"/>
            <a:ext cx="8761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其中的“类型”取值为</a:t>
            </a:r>
            <a:r>
              <a:rPr lang="en-US" altLang="zh-CN" dirty="0"/>
              <a:t>.NET</a:t>
            </a:r>
            <a:r>
              <a:rPr lang="zh-CN" altLang="zh-CN" dirty="0"/>
              <a:t>数据类型，常用的值如下：</a:t>
            </a:r>
          </a:p>
          <a:p>
            <a:r>
              <a:rPr lang="en-US" altLang="zh-CN" dirty="0" err="1"/>
              <a:t>System.Boolean</a:t>
            </a:r>
            <a:r>
              <a:rPr lang="zh-CN" altLang="zh-CN" dirty="0"/>
              <a:t>—布尔型</a:t>
            </a:r>
            <a:r>
              <a:rPr lang="en-US" altLang="zh-CN" dirty="0"/>
              <a:t>                	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System.Char</a:t>
            </a:r>
            <a:r>
              <a:rPr lang="zh-CN" altLang="zh-CN" dirty="0"/>
              <a:t>—字符型</a:t>
            </a:r>
          </a:p>
          <a:p>
            <a:r>
              <a:rPr lang="en-US" altLang="zh-CN" dirty="0" err="1"/>
              <a:t>System.DateTime</a:t>
            </a:r>
            <a:r>
              <a:rPr lang="zh-CN" altLang="zh-CN" dirty="0"/>
              <a:t>—日期型</a:t>
            </a:r>
            <a:r>
              <a:rPr lang="en-US" altLang="zh-CN" dirty="0"/>
              <a:t>             		</a:t>
            </a:r>
            <a:r>
              <a:rPr lang="en-US" altLang="zh-CN" dirty="0" err="1"/>
              <a:t>System.Decimal</a:t>
            </a:r>
            <a:r>
              <a:rPr lang="zh-CN" altLang="zh-CN" dirty="0"/>
              <a:t>—数值型</a:t>
            </a:r>
          </a:p>
          <a:p>
            <a:r>
              <a:rPr lang="en-US" altLang="zh-CN" dirty="0" err="1"/>
              <a:t>System.Double</a:t>
            </a:r>
            <a:r>
              <a:rPr lang="zh-CN" altLang="zh-CN" dirty="0"/>
              <a:t>—双精度数据类型</a:t>
            </a:r>
            <a:r>
              <a:rPr lang="en-US" altLang="zh-CN" dirty="0"/>
              <a:t>         	System.Int16</a:t>
            </a:r>
            <a:r>
              <a:rPr lang="zh-CN" altLang="zh-CN" dirty="0"/>
              <a:t>—短整数类型</a:t>
            </a:r>
          </a:p>
          <a:p>
            <a:r>
              <a:rPr lang="en-US" altLang="zh-CN" dirty="0"/>
              <a:t>System.Int32</a:t>
            </a:r>
            <a:r>
              <a:rPr lang="zh-CN" altLang="zh-CN" dirty="0"/>
              <a:t>—整数类型</a:t>
            </a:r>
            <a:r>
              <a:rPr lang="en-US" altLang="zh-CN" dirty="0"/>
              <a:t>                 	</a:t>
            </a:r>
            <a:r>
              <a:rPr lang="en-US" altLang="zh-CN" dirty="0" smtClean="0"/>
              <a:t>	System.Int64</a:t>
            </a:r>
            <a:r>
              <a:rPr lang="zh-CN" altLang="zh-CN" dirty="0"/>
              <a:t>—长整数类型</a:t>
            </a:r>
          </a:p>
          <a:p>
            <a:r>
              <a:rPr lang="en-US" altLang="zh-CN" dirty="0" err="1"/>
              <a:t>System.Single</a:t>
            </a:r>
            <a:r>
              <a:rPr lang="zh-CN" altLang="zh-CN" dirty="0"/>
              <a:t>—单精度数据类型</a:t>
            </a:r>
            <a:r>
              <a:rPr lang="en-US" altLang="zh-CN" dirty="0"/>
              <a:t>          	</a:t>
            </a:r>
            <a:r>
              <a:rPr lang="en-US" altLang="zh-CN" dirty="0" err="1"/>
              <a:t>System.String</a:t>
            </a:r>
            <a:r>
              <a:rPr lang="zh-CN" altLang="zh-CN" dirty="0"/>
              <a:t>—字符串</a:t>
            </a:r>
            <a:r>
              <a:rPr lang="zh-CN" altLang="zh-CN" dirty="0" smtClean="0"/>
              <a:t>类型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9248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3</a:t>
            </a:r>
            <a:r>
              <a:rPr lang="zh-CN" altLang="zh-CN" sz="2400" b="1" dirty="0"/>
              <a:t>．数据行集合（</a:t>
            </a:r>
            <a:r>
              <a:rPr lang="en-US" altLang="zh-CN" sz="2400" b="1" dirty="0" err="1"/>
              <a:t>DataRowCollection</a:t>
            </a:r>
            <a:r>
              <a:rPr lang="zh-CN" altLang="zh-CN" sz="2400" b="1" dirty="0"/>
              <a:t>）和数据行（</a:t>
            </a:r>
            <a:r>
              <a:rPr lang="en-US" altLang="zh-CN" sz="2400" b="1" dirty="0" err="1"/>
              <a:t>DataRow</a:t>
            </a:r>
            <a:r>
              <a:rPr lang="zh-CN" altLang="zh-CN" sz="2400" b="1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8195" y="1456660"/>
            <a:ext cx="1016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表中的每个数据行都是一个</a:t>
            </a:r>
            <a:r>
              <a:rPr lang="en-US" altLang="zh-CN" dirty="0" err="1"/>
              <a:t>DataRow</a:t>
            </a:r>
            <a:r>
              <a:rPr lang="zh-CN" altLang="zh-CN" dirty="0"/>
              <a:t>对象，因此它代表了一行数据或者说是一条记录。</a:t>
            </a:r>
            <a:r>
              <a:rPr lang="en-US" altLang="zh-CN" dirty="0" err="1"/>
              <a:t>DataRow</a:t>
            </a:r>
            <a:r>
              <a:rPr lang="zh-CN" altLang="zh-CN" dirty="0"/>
              <a:t>对象的方法提供了对表中记录的插入、删除、更新和查询等功能。提取数据表中的行的语句如下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矩形 3"/>
          <p:cNvSpPr/>
          <p:nvPr/>
        </p:nvSpPr>
        <p:spPr>
          <a:xfrm>
            <a:off x="1516911" y="2467881"/>
            <a:ext cx="9136912" cy="369332"/>
          </a:xfrm>
          <a:prstGeom prst="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DataRow</a:t>
            </a:r>
            <a:r>
              <a:rPr lang="en-AU" altLang="zh-CN" dirty="0"/>
              <a:t> </a:t>
            </a:r>
            <a:r>
              <a:rPr lang="en-AU" altLang="zh-CN" dirty="0" err="1"/>
              <a:t>dr</a:t>
            </a:r>
            <a:r>
              <a:rPr lang="en-AU" altLang="zh-CN" dirty="0"/>
              <a:t> = </a:t>
            </a:r>
            <a:r>
              <a:rPr lang="en-AU" altLang="zh-CN" dirty="0" err="1"/>
              <a:t>dt.Rows</a:t>
            </a:r>
            <a:r>
              <a:rPr lang="en-AU" altLang="zh-CN" dirty="0"/>
              <a:t>[i</a:t>
            </a:r>
            <a:r>
              <a:rPr lang="en-AU" altLang="zh-CN" dirty="0" smtClean="0"/>
              <a:t>];</a:t>
            </a:r>
            <a:endParaRPr lang="zh-CN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1410585" y="2913316"/>
            <a:ext cx="9732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其中，</a:t>
            </a:r>
            <a:r>
              <a:rPr lang="en-US" altLang="zh-CN" dirty="0" err="1"/>
              <a:t>DataRow</a:t>
            </a:r>
            <a:r>
              <a:rPr lang="zh-CN" altLang="zh-CN" dirty="0"/>
              <a:t>代表数据行类；</a:t>
            </a:r>
            <a:r>
              <a:rPr lang="en-US" altLang="zh-CN" dirty="0" err="1"/>
              <a:t>dr</a:t>
            </a:r>
            <a:r>
              <a:rPr lang="zh-CN" altLang="zh-CN" dirty="0"/>
              <a:t>代表数据行对象；</a:t>
            </a:r>
            <a:r>
              <a:rPr lang="en-US" altLang="zh-CN" dirty="0" err="1"/>
              <a:t>dt</a:t>
            </a:r>
            <a:r>
              <a:rPr lang="zh-CN" altLang="zh-CN" dirty="0"/>
              <a:t>代表数据表对象；</a:t>
            </a:r>
            <a:r>
              <a:rPr lang="en-US" altLang="zh-CN" dirty="0"/>
              <a:t>i</a:t>
            </a:r>
            <a:r>
              <a:rPr lang="zh-CN" altLang="zh-CN" dirty="0"/>
              <a:t>代表行号（从</a:t>
            </a:r>
            <a:r>
              <a:rPr lang="en-US" altLang="zh-CN" dirty="0"/>
              <a:t>0</a:t>
            </a:r>
            <a:r>
              <a:rPr lang="zh-CN" altLang="zh-CN" dirty="0"/>
              <a:t>开始）。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/>
              <a:t>DataRow</a:t>
            </a:r>
            <a:r>
              <a:rPr lang="zh-CN" altLang="zh-CN" b="1" dirty="0"/>
              <a:t>对象的主要属性：</a:t>
            </a:r>
          </a:p>
          <a:p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Rows[</a:t>
            </a:r>
            <a:r>
              <a:rPr lang="en-US" altLang="zh-CN" dirty="0" err="1"/>
              <a:t>index,columnName</a:t>
            </a:r>
            <a:r>
              <a:rPr lang="en-US" altLang="zh-CN" dirty="0"/>
              <a:t>]</a:t>
            </a:r>
            <a:r>
              <a:rPr lang="zh-CN" altLang="zh-CN" dirty="0"/>
              <a:t>：获取或设置指定字段的值。</a:t>
            </a:r>
          </a:p>
          <a:p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Table</a:t>
            </a:r>
            <a:r>
              <a:rPr lang="zh-CN" altLang="zh-CN" dirty="0"/>
              <a:t>：获取包含该数据行的</a:t>
            </a:r>
            <a:r>
              <a:rPr lang="en-US" altLang="zh-CN" dirty="0" err="1"/>
              <a:t>DataTable</a:t>
            </a:r>
            <a:r>
              <a:rPr lang="zh-CN" altLang="zh-CN" dirty="0"/>
              <a:t>对象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b="1" dirty="0"/>
              <a:t>主要方法：</a:t>
            </a:r>
          </a:p>
          <a:p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</a:t>
            </a:r>
            <a:r>
              <a:rPr lang="en-US" altLang="zh-CN" dirty="0" err="1"/>
              <a:t>AcceptChanges</a:t>
            </a:r>
            <a:r>
              <a:rPr lang="en-US" altLang="zh-CN" dirty="0"/>
              <a:t>()</a:t>
            </a:r>
            <a:r>
              <a:rPr lang="zh-CN" altLang="zh-CN" dirty="0"/>
              <a:t>：将所有变动过的数据行更新到</a:t>
            </a:r>
            <a:r>
              <a:rPr lang="en-US" altLang="zh-CN" dirty="0" err="1"/>
              <a:t>DataRowCollection</a:t>
            </a:r>
            <a:r>
              <a:rPr lang="zh-CN" altLang="zh-CN" dirty="0"/>
              <a:t>。</a:t>
            </a:r>
          </a:p>
          <a:p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Delete()</a:t>
            </a:r>
            <a:r>
              <a:rPr lang="zh-CN" altLang="zh-CN" dirty="0"/>
              <a:t>：删除数据行。</a:t>
            </a:r>
          </a:p>
          <a:p>
            <a:r>
              <a:rPr lang="en-US" altLang="zh-CN" dirty="0" smtClean="0">
                <a:sym typeface="Wingdings"/>
              </a:rPr>
              <a:t></a:t>
            </a:r>
            <a:r>
              <a:rPr lang="en-US" altLang="zh-CN" dirty="0"/>
              <a:t>  </a:t>
            </a:r>
            <a:r>
              <a:rPr lang="en-US" altLang="zh-CN" dirty="0" err="1"/>
              <a:t>IsNull</a:t>
            </a:r>
            <a:r>
              <a:rPr lang="en-US" altLang="zh-CN" dirty="0"/>
              <a:t>({</a:t>
            </a:r>
            <a:r>
              <a:rPr lang="en-US" altLang="zh-CN" dirty="0" err="1"/>
              <a:t>colName,index,Column</a:t>
            </a:r>
            <a:r>
              <a:rPr lang="zh-CN" altLang="zh-CN" dirty="0"/>
              <a:t>对象名</a:t>
            </a:r>
            <a:r>
              <a:rPr lang="en-US" altLang="zh-CN" dirty="0"/>
              <a:t>})</a:t>
            </a:r>
            <a:r>
              <a:rPr lang="zh-CN" altLang="zh-CN" dirty="0"/>
              <a:t>：判断指定列或</a:t>
            </a:r>
            <a:r>
              <a:rPr lang="en-US" altLang="zh-CN" dirty="0"/>
              <a:t>Column</a:t>
            </a:r>
            <a:r>
              <a:rPr lang="zh-CN" altLang="zh-CN" dirty="0"/>
              <a:t>对象是否为空值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61153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358665" y="3419226"/>
            <a:ext cx="3913466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zh-CN" altLang="zh-CN" sz="2800" b="1" dirty="0"/>
              <a:t>数据库离线访问示例</a:t>
            </a:r>
          </a:p>
        </p:txBody>
      </p:sp>
    </p:spTree>
    <p:extLst>
      <p:ext uri="{BB962C8B-B14F-4D97-AF65-F5344CB8AC3E}">
        <p14:creationId xmlns:p14="http://schemas.microsoft.com/office/powerpoint/2010/main" val="357747860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数据库离线访问示例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135" y="1573619"/>
            <a:ext cx="9994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9.3</a:t>
            </a:r>
            <a:r>
              <a:rPr lang="zh-CN" altLang="zh-CN" dirty="0"/>
              <a:t>】 利用数据集机制，使用</a:t>
            </a:r>
            <a:r>
              <a:rPr lang="en-US" altLang="zh-CN" dirty="0" err="1"/>
              <a:t>DataAdapter</a:t>
            </a:r>
            <a:r>
              <a:rPr lang="zh-CN" altLang="zh-CN" dirty="0"/>
              <a:t>对象填充</a:t>
            </a:r>
            <a:r>
              <a:rPr lang="en-US" altLang="zh-CN" dirty="0" err="1"/>
              <a:t>DataSet</a:t>
            </a:r>
            <a:r>
              <a:rPr lang="zh-CN" altLang="zh-CN" dirty="0"/>
              <a:t>的方法，离线访问</a:t>
            </a:r>
            <a:r>
              <a:rPr lang="en-AU" altLang="zh-CN" dirty="0"/>
              <a:t>XSCJDB</a:t>
            </a:r>
            <a:r>
              <a:rPr lang="zh-CN" altLang="zh-CN" dirty="0"/>
              <a:t>数据库。功能要求同【例</a:t>
            </a:r>
            <a:r>
              <a:rPr lang="en-US" altLang="zh-CN" dirty="0"/>
              <a:t>9.2</a:t>
            </a:r>
            <a:r>
              <a:rPr lang="zh-CN" altLang="zh-CN" dirty="0"/>
              <a:t>】的程序。</a:t>
            </a:r>
          </a:p>
          <a:p>
            <a:pPr indent="446088"/>
            <a:r>
              <a:rPr lang="zh-CN" altLang="zh-CN" dirty="0"/>
              <a:t>程序界面与【例</a:t>
            </a:r>
            <a:r>
              <a:rPr lang="en-US" altLang="zh-CN" dirty="0"/>
              <a:t>9.2</a:t>
            </a:r>
            <a:r>
              <a:rPr lang="zh-CN" altLang="zh-CN" dirty="0"/>
              <a:t>】的几乎一模一样，如图</a:t>
            </a:r>
            <a:r>
              <a:rPr lang="en-US" altLang="zh-CN" dirty="0"/>
              <a:t>9.22</a:t>
            </a:r>
            <a:r>
              <a:rPr lang="zh-CN" altLang="zh-CN" dirty="0"/>
              <a:t>所示，区别仅在于：将呈现数据的文本框</a:t>
            </a:r>
            <a:r>
              <a:rPr lang="en-US" altLang="zh-CN" dirty="0" err="1"/>
              <a:t>txtAllStu</a:t>
            </a:r>
            <a:r>
              <a:rPr lang="zh-CN" altLang="zh-CN" dirty="0"/>
              <a:t>替换成了数据网格（</a:t>
            </a:r>
            <a:r>
              <a:rPr lang="en-US" altLang="zh-CN" dirty="0" err="1"/>
              <a:t>DataGridView</a:t>
            </a:r>
            <a:r>
              <a:rPr lang="zh-CN" altLang="zh-CN" dirty="0"/>
              <a:t>）控件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3584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2893570"/>
            <a:ext cx="3895097" cy="2565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8195" y="5459048"/>
            <a:ext cx="10037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窗体标题（</a:t>
            </a:r>
            <a:r>
              <a:rPr lang="en-US" altLang="zh-CN" dirty="0"/>
              <a:t>Text</a:t>
            </a:r>
            <a:r>
              <a:rPr lang="zh-CN" altLang="zh-CN" dirty="0"/>
              <a:t>属性）改为“离线访问数据源”。</a:t>
            </a:r>
            <a:r>
              <a:rPr lang="en-US" altLang="zh-CN" dirty="0" err="1"/>
              <a:t>DataGridView</a:t>
            </a:r>
            <a:r>
              <a:rPr lang="zh-CN" altLang="zh-CN" dirty="0"/>
              <a:t>控件在工具箱中的图标为 </a:t>
            </a:r>
            <a:r>
              <a:rPr lang="en-US" altLang="zh-CN" dirty="0" smtClean="0"/>
              <a:t>      </a:t>
            </a:r>
            <a:r>
              <a:rPr lang="zh-CN" altLang="zh-CN" dirty="0"/>
              <a:t>，在本程序中的对象名（</a:t>
            </a:r>
            <a:r>
              <a:rPr lang="en-US" altLang="zh-CN" dirty="0"/>
              <a:t>Name</a:t>
            </a:r>
            <a:r>
              <a:rPr lang="zh-CN" altLang="zh-CN" dirty="0"/>
              <a:t>属性）为</a:t>
            </a:r>
            <a:r>
              <a:rPr lang="en-US" altLang="zh-CN" dirty="0" err="1"/>
              <a:t>dgvAllStu</a:t>
            </a:r>
            <a:r>
              <a:rPr lang="zh-CN" altLang="zh-CN" dirty="0"/>
              <a:t>。</a:t>
            </a:r>
          </a:p>
          <a:p>
            <a:pPr indent="446088"/>
            <a:r>
              <a:rPr lang="zh-CN" altLang="zh-CN" dirty="0">
                <a:hlinkClick r:id="rId3" action="ppaction://hlinkfile"/>
              </a:rPr>
              <a:t>程序的完整</a:t>
            </a:r>
            <a:r>
              <a:rPr lang="zh-CN" altLang="zh-CN" dirty="0" smtClean="0">
                <a:hlinkClick r:id="rId3" action="ppaction://hlinkfile"/>
              </a:rPr>
              <a:t>源代码</a:t>
            </a:r>
            <a:r>
              <a:rPr lang="zh-CN" altLang="en-US" dirty="0" smtClean="0">
                <a:hlinkClick r:id="rId3" action="ppaction://hlinkfile"/>
              </a:rPr>
              <a:t>。</a:t>
            </a:r>
            <a:endParaRPr lang="zh-CN" altLang="zh-CN" dirty="0"/>
          </a:p>
        </p:txBody>
      </p:sp>
      <p:pic>
        <p:nvPicPr>
          <p:cNvPr id="35843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051" y="5619196"/>
            <a:ext cx="381701" cy="16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数据库离线访问示例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1350335"/>
            <a:ext cx="994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对比【例</a:t>
            </a:r>
            <a:r>
              <a:rPr lang="en-US" altLang="zh-CN" dirty="0"/>
              <a:t>9.2</a:t>
            </a:r>
            <a:r>
              <a:rPr lang="zh-CN" altLang="zh-CN" dirty="0"/>
              <a:t>】的程序，会发现它们在实现机制上的根本不同，本例以数据集填充法载入学生信息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187301" y="1808662"/>
            <a:ext cx="9381461" cy="715089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myst.Tables.Clear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 err="1"/>
              <a:t>myda.Fill</a:t>
            </a:r>
            <a:r>
              <a:rPr lang="en-AU" altLang="zh-CN" dirty="0"/>
              <a:t>(</a:t>
            </a:r>
            <a:r>
              <a:rPr lang="en-AU" altLang="zh-CN" dirty="0" err="1"/>
              <a:t>myst</a:t>
            </a:r>
            <a:r>
              <a:rPr lang="en-AU" altLang="zh-CN" dirty="0"/>
              <a:t>, "XSB");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31357" y="2523751"/>
            <a:ext cx="7676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然后将</a:t>
            </a:r>
            <a:r>
              <a:rPr lang="en-US" altLang="zh-CN" dirty="0" err="1"/>
              <a:t>DataGridView</a:t>
            </a:r>
            <a:r>
              <a:rPr lang="zh-CN" altLang="zh-CN" dirty="0"/>
              <a:t>控件的数据源设为数据集</a:t>
            </a:r>
            <a:r>
              <a:rPr lang="en-US" altLang="zh-CN" dirty="0" err="1"/>
              <a:t>myst</a:t>
            </a:r>
            <a:r>
              <a:rPr lang="zh-CN" altLang="zh-CN" dirty="0"/>
              <a:t>中的数据表</a:t>
            </a:r>
            <a:r>
              <a:rPr lang="en-US" altLang="zh-CN" dirty="0"/>
              <a:t>XSB</a:t>
            </a:r>
            <a:r>
              <a:rPr lang="zh-CN" altLang="zh-CN" dirty="0"/>
              <a:t>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187300" y="2893083"/>
            <a:ext cx="9381461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dgvAllStu.DataSource</a:t>
            </a:r>
            <a:r>
              <a:rPr lang="en-AU" altLang="zh-CN" dirty="0"/>
              <a:t> = </a:t>
            </a:r>
            <a:r>
              <a:rPr lang="en-AU" altLang="zh-CN" dirty="0" err="1"/>
              <a:t>myst.Tables</a:t>
            </a:r>
            <a:r>
              <a:rPr lang="en-AU" altLang="zh-CN" dirty="0"/>
              <a:t>["XSB"];</a:t>
            </a:r>
            <a:endParaRPr lang="zh-CN" altLang="zh-CN" dirty="0"/>
          </a:p>
        </p:txBody>
      </p:sp>
      <p:sp>
        <p:nvSpPr>
          <p:cNvPr id="7" name="矩形 6"/>
          <p:cNvSpPr/>
          <p:nvPr/>
        </p:nvSpPr>
        <p:spPr>
          <a:xfrm>
            <a:off x="1031358" y="342900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显示效果如图</a:t>
            </a:r>
            <a:r>
              <a:rPr lang="en-US" altLang="zh-CN" dirty="0"/>
              <a:t>9.23</a:t>
            </a:r>
            <a:r>
              <a:rPr lang="zh-CN" altLang="zh-CN" dirty="0"/>
              <a:t>所示。</a:t>
            </a:r>
          </a:p>
        </p:txBody>
      </p:sp>
      <p:pic>
        <p:nvPicPr>
          <p:cNvPr id="3686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829" y="3925923"/>
            <a:ext cx="3676538" cy="24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743103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6388523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关系模型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4642" y="1222744"/>
            <a:ext cx="9622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在数据库中，为了操作和编程方便，表名和字段名一般用大写的英文字母组合代号来表示。例如，对于上面的关系模式①，用</a:t>
            </a:r>
            <a:r>
              <a:rPr lang="en-US" altLang="zh-CN" dirty="0"/>
              <a:t>XSB</a:t>
            </a:r>
            <a:r>
              <a:rPr lang="zh-CN" altLang="zh-CN" dirty="0"/>
              <a:t>表示学生表名，用</a:t>
            </a:r>
            <a:r>
              <a:rPr lang="en-US" altLang="zh-CN" dirty="0"/>
              <a:t>XH</a:t>
            </a:r>
            <a:r>
              <a:rPr lang="zh-CN" altLang="zh-CN" dirty="0"/>
              <a:t>、</a:t>
            </a:r>
            <a:r>
              <a:rPr lang="en-US" altLang="zh-CN" dirty="0"/>
              <a:t>XM</a:t>
            </a:r>
            <a:r>
              <a:rPr lang="zh-CN" altLang="zh-CN" dirty="0"/>
              <a:t>、</a:t>
            </a:r>
            <a:r>
              <a:rPr lang="en-US" altLang="zh-CN" dirty="0"/>
              <a:t>XB</a:t>
            </a:r>
            <a:r>
              <a:rPr lang="zh-CN" altLang="zh-CN" dirty="0"/>
              <a:t>、</a:t>
            </a:r>
            <a:r>
              <a:rPr lang="en-US" altLang="zh-CN" dirty="0"/>
              <a:t>CSRQ</a:t>
            </a:r>
            <a:r>
              <a:rPr lang="zh-CN" altLang="zh-CN" dirty="0"/>
              <a:t>、</a:t>
            </a:r>
            <a:r>
              <a:rPr lang="en-US" altLang="zh-CN" dirty="0"/>
              <a:t>ZY</a:t>
            </a:r>
            <a:r>
              <a:rPr lang="zh-CN" altLang="zh-CN" dirty="0"/>
              <a:t>、</a:t>
            </a:r>
            <a:r>
              <a:rPr lang="en-US" altLang="zh-CN" dirty="0"/>
              <a:t>ZXF</a:t>
            </a:r>
            <a:r>
              <a:rPr lang="zh-CN" altLang="zh-CN" dirty="0"/>
              <a:t>和</a:t>
            </a:r>
            <a:r>
              <a:rPr lang="en-US" altLang="zh-CN" dirty="0"/>
              <a:t>BZ</a:t>
            </a:r>
            <a:r>
              <a:rPr lang="zh-CN" altLang="zh-CN" dirty="0"/>
              <a:t>分别表示各字段名，如下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734869" y="2255506"/>
            <a:ext cx="880199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XSB( </a:t>
            </a:r>
            <a:r>
              <a:rPr lang="en-US" altLang="zh-CN" u="sng" dirty="0"/>
              <a:t>XH</a:t>
            </a:r>
            <a:r>
              <a:rPr lang="en-US" altLang="zh-CN" dirty="0"/>
              <a:t> ,XM ,XB ,CSRQ ,ZY ,ZXF ,BZ )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254641" y="2765314"/>
            <a:ext cx="9622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同样，对于关系模式②，课程表表名</a:t>
            </a:r>
            <a:r>
              <a:rPr lang="en-US" altLang="zh-CN" dirty="0"/>
              <a:t>KCB</a:t>
            </a:r>
            <a:r>
              <a:rPr lang="zh-CN" altLang="zh-CN" dirty="0"/>
              <a:t>，课程号、课程名、学期、学时和学分对应的字段名分别为</a:t>
            </a:r>
            <a:r>
              <a:rPr lang="en-US" altLang="zh-CN" dirty="0"/>
              <a:t>KCH</a:t>
            </a:r>
            <a:r>
              <a:rPr lang="zh-CN" altLang="zh-CN" dirty="0"/>
              <a:t>、</a:t>
            </a:r>
            <a:r>
              <a:rPr lang="en-US" altLang="zh-CN" dirty="0"/>
              <a:t>KCM</a:t>
            </a:r>
            <a:r>
              <a:rPr lang="zh-CN" altLang="zh-CN" dirty="0"/>
              <a:t>、</a:t>
            </a:r>
            <a:r>
              <a:rPr lang="en-US" altLang="zh-CN" dirty="0"/>
              <a:t>XQ</a:t>
            </a:r>
            <a:r>
              <a:rPr lang="zh-CN" altLang="zh-CN" dirty="0"/>
              <a:t>、</a:t>
            </a:r>
            <a:r>
              <a:rPr lang="en-US" altLang="zh-CN" dirty="0"/>
              <a:t>XS</a:t>
            </a:r>
            <a:r>
              <a:rPr lang="zh-CN" altLang="zh-CN" dirty="0"/>
              <a:t>和</a:t>
            </a:r>
            <a:r>
              <a:rPr lang="en-US" altLang="zh-CN" dirty="0"/>
              <a:t>XF</a:t>
            </a:r>
            <a:r>
              <a:rPr lang="zh-CN" altLang="zh-CN" dirty="0"/>
              <a:t>，如下：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734868" y="3478625"/>
            <a:ext cx="8801995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KCB( </a:t>
            </a:r>
            <a:r>
              <a:rPr lang="en-US" altLang="zh-CN" u="sng" dirty="0"/>
              <a:t>KCH</a:t>
            </a:r>
            <a:r>
              <a:rPr lang="en-US" altLang="zh-CN" dirty="0"/>
              <a:t> ,KCM ,XQ ,XS ,XF )</a:t>
            </a:r>
            <a:endParaRPr lang="zh-CN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1254642" y="3906258"/>
            <a:ext cx="962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对于关系模式③，成绩表取名</a:t>
            </a:r>
            <a:r>
              <a:rPr lang="en-US" altLang="zh-CN" dirty="0"/>
              <a:t>CJB</a:t>
            </a:r>
            <a:r>
              <a:rPr lang="zh-CN" altLang="zh-CN" dirty="0"/>
              <a:t>，学号、课程号和成绩对应的字段名分别为</a:t>
            </a:r>
            <a:r>
              <a:rPr lang="en-US" altLang="zh-CN" dirty="0"/>
              <a:t>XH</a:t>
            </a:r>
            <a:r>
              <a:rPr lang="zh-CN" altLang="zh-CN" dirty="0"/>
              <a:t>、</a:t>
            </a:r>
            <a:r>
              <a:rPr lang="en-US" altLang="zh-CN" dirty="0"/>
              <a:t>KCH</a:t>
            </a:r>
            <a:r>
              <a:rPr lang="zh-CN" altLang="zh-CN" dirty="0"/>
              <a:t>和</a:t>
            </a:r>
            <a:r>
              <a:rPr lang="en-US" altLang="zh-CN" dirty="0"/>
              <a:t>CJ</a:t>
            </a:r>
            <a:r>
              <a:rPr lang="zh-CN" altLang="zh-CN" dirty="0"/>
              <a:t>，如下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1734869" y="4552589"/>
            <a:ext cx="8801994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CJB( </a:t>
            </a:r>
            <a:r>
              <a:rPr lang="en-US" altLang="zh-CN" u="sng" dirty="0"/>
              <a:t>XH</a:t>
            </a:r>
            <a:r>
              <a:rPr lang="en-US" altLang="zh-CN" dirty="0"/>
              <a:t> ,</a:t>
            </a:r>
            <a:r>
              <a:rPr lang="en-US" altLang="zh-CN" u="sng" dirty="0"/>
              <a:t>KCH</a:t>
            </a:r>
            <a:r>
              <a:rPr lang="en-US" altLang="zh-CN" dirty="0"/>
              <a:t> ,CJ )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8468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数据库离线访问示例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358" y="1254642"/>
            <a:ext cx="9973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把图</a:t>
            </a:r>
            <a:r>
              <a:rPr lang="en-US" altLang="zh-CN" dirty="0"/>
              <a:t>9.23</a:t>
            </a:r>
            <a:r>
              <a:rPr lang="zh-CN" altLang="zh-CN" dirty="0"/>
              <a:t>与【例</a:t>
            </a:r>
            <a:r>
              <a:rPr lang="en-US" altLang="zh-CN" dirty="0"/>
              <a:t>9.2</a:t>
            </a:r>
            <a:r>
              <a:rPr lang="zh-CN" altLang="zh-CN" dirty="0"/>
              <a:t>】的图</a:t>
            </a:r>
            <a:r>
              <a:rPr lang="en-US" altLang="zh-CN" dirty="0"/>
              <a:t>9.18</a:t>
            </a:r>
            <a:r>
              <a:rPr lang="zh-CN" altLang="zh-CN" dirty="0"/>
              <a:t>比较，很明显，用</a:t>
            </a:r>
            <a:r>
              <a:rPr lang="en-US" altLang="zh-CN" dirty="0" err="1"/>
              <a:t>DataGridView</a:t>
            </a:r>
            <a:r>
              <a:rPr lang="zh-CN" altLang="zh-CN" dirty="0"/>
              <a:t>控件呈现数据库记录，其效果远比普通文本框清晰、美观。</a:t>
            </a:r>
          </a:p>
          <a:p>
            <a:pPr indent="446088"/>
            <a:r>
              <a:rPr lang="zh-CN" altLang="zh-CN" dirty="0"/>
              <a:t>同样在“输入学生信息”表单中填写一条新的学生记录，单击【添加】按钮，如图</a:t>
            </a:r>
            <a:r>
              <a:rPr lang="en-US" altLang="zh-CN" dirty="0"/>
              <a:t>9.24</a:t>
            </a:r>
            <a:r>
              <a:rPr lang="zh-CN" altLang="zh-CN" dirty="0"/>
              <a:t>所示，消息框提示</a:t>
            </a:r>
            <a:r>
              <a:rPr lang="zh-CN" altLang="zh-CN" dirty="0" smtClean="0"/>
              <a:t>“插入成功！”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072222"/>
              </p:ext>
            </p:extLst>
          </p:nvPr>
        </p:nvGraphicFramePr>
        <p:xfrm>
          <a:off x="3827721" y="2454971"/>
          <a:ext cx="4380614" cy="290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Visio" r:id="rId3" imgW="4456383" imgH="2942190" progId="Visio.Drawing.11">
                  <p:embed/>
                </p:oleObj>
              </mc:Choice>
              <mc:Fallback>
                <p:oleObj name="Visio" r:id="rId3" imgW="4456383" imgH="2942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721" y="2454971"/>
                        <a:ext cx="4380614" cy="29023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8255378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800" b="1" dirty="0"/>
              <a:t>数据库离线访问示例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888" y="1294918"/>
            <a:ext cx="1009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欲在</a:t>
            </a:r>
            <a:r>
              <a:rPr lang="en-US" altLang="zh-CN" dirty="0" err="1"/>
              <a:t>DataGridView</a:t>
            </a:r>
            <a:r>
              <a:rPr lang="zh-CN" altLang="zh-CN" dirty="0"/>
              <a:t>控件中看到刚刚添加的记录，需要连接数据库，并通过适配器重新载入</a:t>
            </a:r>
            <a:r>
              <a:rPr lang="en-US" altLang="zh-CN" dirty="0"/>
              <a:t>XSB</a:t>
            </a:r>
            <a:r>
              <a:rPr lang="zh-CN" altLang="zh-CN" dirty="0"/>
              <a:t>数据</a:t>
            </a:r>
            <a:r>
              <a:rPr lang="zh-CN" altLang="zh-CN" dirty="0" smtClean="0"/>
              <a:t>：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38177" y="1674674"/>
            <a:ext cx="9073116" cy="1940957"/>
          </a:xfrm>
          <a:prstGeom prst="roundRect">
            <a:avLst>
              <a:gd name="adj" fmla="val 10641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 err="1"/>
              <a:t>sqlcon.Open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/>
              <a:t>string </a:t>
            </a:r>
            <a:r>
              <a:rPr lang="en-AU" altLang="zh-CN" dirty="0" err="1"/>
              <a:t>sql</a:t>
            </a:r>
            <a:r>
              <a:rPr lang="en-AU" altLang="zh-CN" dirty="0"/>
              <a:t> = "SELECT * FROM XSB";</a:t>
            </a:r>
            <a:endParaRPr lang="zh-CN" altLang="zh-CN" dirty="0"/>
          </a:p>
          <a:p>
            <a:r>
              <a:rPr lang="en-AU" altLang="zh-CN" dirty="0" err="1"/>
              <a:t>SqlCommand</a:t>
            </a:r>
            <a:r>
              <a:rPr lang="en-AU" altLang="zh-CN" dirty="0"/>
              <a:t> command = new </a:t>
            </a:r>
            <a:r>
              <a:rPr lang="en-AU" altLang="zh-CN" dirty="0" err="1"/>
              <a:t>SqlCommand</a:t>
            </a:r>
            <a:r>
              <a:rPr lang="en-AU" altLang="zh-CN" dirty="0"/>
              <a:t>(</a:t>
            </a:r>
            <a:r>
              <a:rPr lang="en-AU" altLang="zh-CN" dirty="0" err="1"/>
              <a:t>sql</a:t>
            </a:r>
            <a:r>
              <a:rPr lang="en-AU" altLang="zh-CN" dirty="0"/>
              <a:t>, </a:t>
            </a:r>
            <a:r>
              <a:rPr lang="en-AU" altLang="zh-CN" dirty="0" err="1"/>
              <a:t>sqlcon</a:t>
            </a:r>
            <a:r>
              <a:rPr lang="en-AU" altLang="zh-CN" dirty="0"/>
              <a:t>);</a:t>
            </a:r>
            <a:endParaRPr lang="zh-CN" altLang="zh-CN" dirty="0"/>
          </a:p>
          <a:p>
            <a:r>
              <a:rPr lang="en-AU" altLang="zh-CN" dirty="0" err="1"/>
              <a:t>myda</a:t>
            </a:r>
            <a:r>
              <a:rPr lang="en-AU" altLang="zh-CN" dirty="0"/>
              <a:t> = new </a:t>
            </a:r>
            <a:r>
              <a:rPr lang="en-AU" altLang="zh-CN" dirty="0" err="1"/>
              <a:t>SqlDataAdapter</a:t>
            </a:r>
            <a:r>
              <a:rPr lang="en-AU" altLang="zh-CN" dirty="0"/>
              <a:t>(command);</a:t>
            </a:r>
            <a:endParaRPr lang="zh-CN" altLang="zh-CN" dirty="0"/>
          </a:p>
          <a:p>
            <a:r>
              <a:rPr lang="en-AU" altLang="zh-CN" dirty="0" err="1"/>
              <a:t>myst.Tables.Clear</a:t>
            </a:r>
            <a:r>
              <a:rPr lang="en-AU" altLang="zh-CN" dirty="0"/>
              <a:t>();</a:t>
            </a:r>
            <a:endParaRPr lang="zh-CN" altLang="zh-CN" dirty="0"/>
          </a:p>
          <a:p>
            <a:r>
              <a:rPr lang="en-AU" altLang="zh-CN" dirty="0" err="1"/>
              <a:t>myda.Fill</a:t>
            </a:r>
            <a:r>
              <a:rPr lang="en-AU" altLang="zh-CN" dirty="0"/>
              <a:t>(</a:t>
            </a:r>
            <a:r>
              <a:rPr lang="en-AU" altLang="zh-CN" dirty="0" err="1"/>
              <a:t>myst</a:t>
            </a:r>
            <a:r>
              <a:rPr lang="en-AU" altLang="zh-CN" dirty="0"/>
              <a:t>, "XSB");</a:t>
            </a:r>
            <a:endParaRPr lang="zh-CN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73888" y="3625412"/>
            <a:ext cx="10090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6088"/>
            <a:r>
              <a:rPr lang="zh-CN" altLang="zh-CN" dirty="0"/>
              <a:t>单击【刷新】按钮，在事件过程中执行上段代码，执行完毕后才能在</a:t>
            </a:r>
            <a:r>
              <a:rPr lang="en-US" altLang="zh-CN" dirty="0" err="1"/>
              <a:t>DataGridView</a:t>
            </a:r>
            <a:r>
              <a:rPr lang="zh-CN" altLang="zh-CN" dirty="0"/>
              <a:t>控件中看到刚添加的新记录，如图</a:t>
            </a:r>
            <a:r>
              <a:rPr lang="en-US" altLang="zh-CN" dirty="0"/>
              <a:t>9.25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4096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41" y="4271744"/>
            <a:ext cx="3570756" cy="234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5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E454A14A-DF0E-4445-8CD2-326CD300BC41}"/>
              </a:ext>
            </a:extLst>
          </p:cNvPr>
          <p:cNvSpPr/>
          <p:nvPr/>
        </p:nvSpPr>
        <p:spPr>
          <a:xfrm>
            <a:off x="1662439" y="6349646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1C6C7268-3861-45A6-86FA-71E006048B9C}"/>
              </a:ext>
            </a:extLst>
          </p:cNvPr>
          <p:cNvSpPr/>
          <p:nvPr/>
        </p:nvSpPr>
        <p:spPr>
          <a:xfrm>
            <a:off x="5014826" y="505235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2111C09F-E485-44FB-9EF6-69D92FA680B7}"/>
              </a:ext>
            </a:extLst>
          </p:cNvPr>
          <p:cNvSpPr/>
          <p:nvPr/>
        </p:nvSpPr>
        <p:spPr>
          <a:xfrm>
            <a:off x="-2329559" y="581188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="" xmlns:a16="http://schemas.microsoft.com/office/drawing/2014/main" id="{266B75BD-CD20-42F9-B28E-3CA091EC3624}"/>
              </a:ext>
            </a:extLst>
          </p:cNvPr>
          <p:cNvSpPr/>
          <p:nvPr/>
        </p:nvSpPr>
        <p:spPr>
          <a:xfrm>
            <a:off x="3509027" y="522016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="" xmlns:a16="http://schemas.microsoft.com/office/drawing/2014/main" id="{ECED6D48-85E6-46CE-97FD-68CE162E9647}"/>
              </a:ext>
            </a:extLst>
          </p:cNvPr>
          <p:cNvSpPr/>
          <p:nvPr/>
        </p:nvSpPr>
        <p:spPr>
          <a:xfrm>
            <a:off x="5665700" y="531588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="" xmlns:a16="http://schemas.microsoft.com/office/drawing/2014/main" id="{A31109DC-7942-4526-A6FD-DF09A709C96B}"/>
              </a:ext>
            </a:extLst>
          </p:cNvPr>
          <p:cNvSpPr/>
          <p:nvPr/>
        </p:nvSpPr>
        <p:spPr>
          <a:xfrm>
            <a:off x="-171822" y="668617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="" xmlns:a16="http://schemas.microsoft.com/office/drawing/2014/main" id="{5B7B1344-B96B-4FB8-BF3F-93FE3BFD7F60}"/>
              </a:ext>
            </a:extLst>
          </p:cNvPr>
          <p:cNvSpPr/>
          <p:nvPr/>
        </p:nvSpPr>
        <p:spPr>
          <a:xfrm>
            <a:off x="8114600" y="5046464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6466671-9A61-40C3-BE76-E4A8FEFFCAB4}"/>
              </a:ext>
            </a:extLst>
          </p:cNvPr>
          <p:cNvSpPr/>
          <p:nvPr/>
        </p:nvSpPr>
        <p:spPr>
          <a:xfrm>
            <a:off x="2248793" y="6479707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0C2F4BC4-D648-4C72-B5C8-2C0C48138723}"/>
              </a:ext>
            </a:extLst>
          </p:cNvPr>
          <p:cNvSpPr/>
          <p:nvPr/>
        </p:nvSpPr>
        <p:spPr>
          <a:xfrm>
            <a:off x="2840051" y="6607015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1F8C59A1-7467-4D4B-898A-9639C5C05CD9}"/>
              </a:ext>
            </a:extLst>
          </p:cNvPr>
          <p:cNvSpPr/>
          <p:nvPr/>
        </p:nvSpPr>
        <p:spPr>
          <a:xfrm>
            <a:off x="4741424" y="6548959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40692ED0-622E-41B6-8F9C-E44AB9DC6359}"/>
              </a:ext>
            </a:extLst>
          </p:cNvPr>
          <p:cNvSpPr/>
          <p:nvPr/>
        </p:nvSpPr>
        <p:spPr>
          <a:xfrm>
            <a:off x="3754453" y="6708616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="" xmlns:a16="http://schemas.microsoft.com/office/drawing/2014/main" id="{3EE82FC0-640C-4C31-A2F3-1D9F84C31055}"/>
              </a:ext>
            </a:extLst>
          </p:cNvPr>
          <p:cNvSpPr/>
          <p:nvPr/>
        </p:nvSpPr>
        <p:spPr>
          <a:xfrm>
            <a:off x="5892586" y="435198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="" xmlns:a16="http://schemas.microsoft.com/office/drawing/2014/main" id="{7EC0559B-C82D-449B-A9F4-5B764AC7D4AA}"/>
              </a:ext>
            </a:extLst>
          </p:cNvPr>
          <p:cNvSpPr/>
          <p:nvPr/>
        </p:nvSpPr>
        <p:spPr>
          <a:xfrm>
            <a:off x="6533843" y="4464955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="" xmlns:a16="http://schemas.microsoft.com/office/drawing/2014/main" id="{1ADA4A7C-7325-40CF-90F8-8D2DC3DF73F0}"/>
              </a:ext>
            </a:extLst>
          </p:cNvPr>
          <p:cNvSpPr/>
          <p:nvPr/>
        </p:nvSpPr>
        <p:spPr>
          <a:xfrm>
            <a:off x="3535515" y="65506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="" xmlns:a16="http://schemas.microsoft.com/office/drawing/2014/main" id="{B2EDD5EE-FAD6-4F11-87ED-E5266AF8CB0E}"/>
              </a:ext>
            </a:extLst>
          </p:cNvPr>
          <p:cNvSpPr/>
          <p:nvPr/>
        </p:nvSpPr>
        <p:spPr>
          <a:xfrm>
            <a:off x="5291569" y="4849013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="" xmlns:a16="http://schemas.microsoft.com/office/drawing/2014/main" id="{B5FE4FE4-98FC-47F5-81F2-5AD828FF1D35}"/>
              </a:ext>
            </a:extLst>
          </p:cNvPr>
          <p:cNvSpPr/>
          <p:nvPr/>
        </p:nvSpPr>
        <p:spPr>
          <a:xfrm>
            <a:off x="4196822" y="6181360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F0BEE6EC-3EBF-4E4C-8BF2-2D3627D31043}"/>
              </a:ext>
            </a:extLst>
          </p:cNvPr>
          <p:cNvSpPr/>
          <p:nvPr/>
        </p:nvSpPr>
        <p:spPr>
          <a:xfrm>
            <a:off x="7422754" y="4860368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A424C1BE-7407-4867-8FD1-FC5D5B41B838}"/>
              </a:ext>
            </a:extLst>
          </p:cNvPr>
          <p:cNvSpPr/>
          <p:nvPr/>
        </p:nvSpPr>
        <p:spPr>
          <a:xfrm>
            <a:off x="-2770520" y="5433506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D7F7EBA4-C847-4B22-A29C-FEDE07EA31ED}"/>
              </a:ext>
            </a:extLst>
          </p:cNvPr>
          <p:cNvSpPr/>
          <p:nvPr/>
        </p:nvSpPr>
        <p:spPr>
          <a:xfrm>
            <a:off x="4109224" y="45023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="" xmlns:a16="http://schemas.microsoft.com/office/drawing/2014/main" id="{AD2932D7-DF3F-4028-BD29-5B7122C77A67}"/>
              </a:ext>
            </a:extLst>
          </p:cNvPr>
          <p:cNvSpPr/>
          <p:nvPr/>
        </p:nvSpPr>
        <p:spPr>
          <a:xfrm>
            <a:off x="5416196" y="6627104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="" xmlns:a16="http://schemas.microsoft.com/office/drawing/2014/main" id="{824770F2-32E7-41C7-A8FF-F3F32BDFE156}"/>
              </a:ext>
            </a:extLst>
          </p:cNvPr>
          <p:cNvSpPr/>
          <p:nvPr/>
        </p:nvSpPr>
        <p:spPr>
          <a:xfrm>
            <a:off x="2653946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="" xmlns:a16="http://schemas.microsoft.com/office/drawing/2014/main" id="{614F989B-82F5-451A-B290-078397AFEDCD}"/>
              </a:ext>
            </a:extLst>
          </p:cNvPr>
          <p:cNvSpPr/>
          <p:nvPr/>
        </p:nvSpPr>
        <p:spPr>
          <a:xfrm>
            <a:off x="4109224" y="509293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7880692A-1195-4C95-82B7-8C8ED36D27E6}"/>
              </a:ext>
            </a:extLst>
          </p:cNvPr>
          <p:cNvSpPr/>
          <p:nvPr/>
        </p:nvSpPr>
        <p:spPr>
          <a:xfrm>
            <a:off x="3126439" y="6723608"/>
            <a:ext cx="343644" cy="343644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="" xmlns:a16="http://schemas.microsoft.com/office/drawing/2014/main" id="{448D81D1-1445-4709-9708-325D9B7C3523}"/>
              </a:ext>
            </a:extLst>
          </p:cNvPr>
          <p:cNvSpPr/>
          <p:nvPr/>
        </p:nvSpPr>
        <p:spPr>
          <a:xfrm>
            <a:off x="6672188" y="4916834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="" xmlns:a16="http://schemas.microsoft.com/office/drawing/2014/main" id="{3CC23FB4-C1DD-46ED-B0BD-DC21B57978C2}"/>
              </a:ext>
            </a:extLst>
          </p:cNvPr>
          <p:cNvSpPr/>
          <p:nvPr/>
        </p:nvSpPr>
        <p:spPr>
          <a:xfrm>
            <a:off x="5588727" y="4900459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="" xmlns:a16="http://schemas.microsoft.com/office/drawing/2014/main" id="{BA72ECAC-CA83-43A0-8C4A-54514C224069}"/>
              </a:ext>
            </a:extLst>
          </p:cNvPr>
          <p:cNvSpPr/>
          <p:nvPr/>
        </p:nvSpPr>
        <p:spPr>
          <a:xfrm>
            <a:off x="4644849" y="4532787"/>
            <a:ext cx="614664" cy="614664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="" xmlns:a16="http://schemas.microsoft.com/office/drawing/2014/main" id="{4D553033-A2EE-4F15-BF17-2246DC43015A}"/>
              </a:ext>
            </a:extLst>
          </p:cNvPr>
          <p:cNvSpPr/>
          <p:nvPr/>
        </p:nvSpPr>
        <p:spPr>
          <a:xfrm>
            <a:off x="2684342" y="6858000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="" xmlns:a16="http://schemas.microsoft.com/office/drawing/2014/main" id="{FD825353-9805-4F5B-BCE5-B21AFD1225B0}"/>
              </a:ext>
            </a:extLst>
          </p:cNvPr>
          <p:cNvSpPr/>
          <p:nvPr/>
        </p:nvSpPr>
        <p:spPr>
          <a:xfrm>
            <a:off x="3231133" y="6396208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="" xmlns:a16="http://schemas.microsoft.com/office/drawing/2014/main" id="{BBFB204B-BF1C-4E5F-AB82-136CCF672E31}"/>
              </a:ext>
            </a:extLst>
          </p:cNvPr>
          <p:cNvSpPr/>
          <p:nvPr/>
        </p:nvSpPr>
        <p:spPr>
          <a:xfrm>
            <a:off x="2220837" y="6764182"/>
            <a:ext cx="461792" cy="461792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solidFill>
              <a:schemeClr val="bg1"/>
            </a:solidFill>
          </a:ln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="" xmlns:a16="http://schemas.microsoft.com/office/drawing/2014/main" id="{5A40FB96-A8FE-4E94-85F4-9DDA7EA59CAE}"/>
              </a:ext>
            </a:extLst>
          </p:cNvPr>
          <p:cNvSpPr/>
          <p:nvPr/>
        </p:nvSpPr>
        <p:spPr>
          <a:xfrm>
            <a:off x="2142853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="" xmlns:a16="http://schemas.microsoft.com/office/drawing/2014/main" id="{5F091BF4-7DE1-4C47-B1B2-2F4B5129967F}"/>
              </a:ext>
            </a:extLst>
          </p:cNvPr>
          <p:cNvSpPr/>
          <p:nvPr/>
        </p:nvSpPr>
        <p:spPr>
          <a:xfrm>
            <a:off x="1798041" y="638108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="" xmlns:a16="http://schemas.microsoft.com/office/drawing/2014/main" id="{BD4A59B5-2386-4B69-8C43-256302F4ECE0}"/>
              </a:ext>
            </a:extLst>
          </p:cNvPr>
          <p:cNvSpPr/>
          <p:nvPr/>
        </p:nvSpPr>
        <p:spPr>
          <a:xfrm>
            <a:off x="4204636" y="4749406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="" xmlns:a16="http://schemas.microsoft.com/office/drawing/2014/main" id="{5EB39C0D-4D19-47DB-A923-01233B793CD4}"/>
              </a:ext>
            </a:extLst>
          </p:cNvPr>
          <p:cNvSpPr/>
          <p:nvPr/>
        </p:nvSpPr>
        <p:spPr>
          <a:xfrm>
            <a:off x="5889529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="" xmlns:a16="http://schemas.microsoft.com/office/drawing/2014/main" id="{BA731FAC-22CF-466D-BF1E-322B995345A4}"/>
              </a:ext>
            </a:extLst>
          </p:cNvPr>
          <p:cNvSpPr/>
          <p:nvPr/>
        </p:nvSpPr>
        <p:spPr>
          <a:xfrm>
            <a:off x="3360747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="" xmlns:a16="http://schemas.microsoft.com/office/drawing/2014/main" id="{4751590F-2DA2-4DF8-8CEE-CB2A5646EF3F}"/>
              </a:ext>
            </a:extLst>
          </p:cNvPr>
          <p:cNvSpPr/>
          <p:nvPr/>
        </p:nvSpPr>
        <p:spPr>
          <a:xfrm>
            <a:off x="427783" y="665152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="" xmlns:a16="http://schemas.microsoft.com/office/drawing/2014/main" id="{90206742-CC19-458E-8F37-E4BA6D976ECE}"/>
              </a:ext>
            </a:extLst>
          </p:cNvPr>
          <p:cNvSpPr/>
          <p:nvPr/>
        </p:nvSpPr>
        <p:spPr>
          <a:xfrm>
            <a:off x="1541049" y="6858000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="" xmlns:a16="http://schemas.microsoft.com/office/drawing/2014/main" id="{0F50D128-29B6-4C7A-8DDE-A3684C7DC4FD}"/>
              </a:ext>
            </a:extLst>
          </p:cNvPr>
          <p:cNvSpPr/>
          <p:nvPr/>
        </p:nvSpPr>
        <p:spPr>
          <a:xfrm>
            <a:off x="5545213" y="4966477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C6A36204-03A5-455A-8F83-01457CA43AFD}"/>
              </a:ext>
            </a:extLst>
          </p:cNvPr>
          <p:cNvSpPr/>
          <p:nvPr/>
        </p:nvSpPr>
        <p:spPr>
          <a:xfrm>
            <a:off x="3958102" y="4696799"/>
            <a:ext cx="412942" cy="412942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solidFill>
              <a:schemeClr val="bg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0E129D71-E356-4C19-BEF9-EBC539B38633}"/>
              </a:ext>
            </a:extLst>
          </p:cNvPr>
          <p:cNvSpPr/>
          <p:nvPr/>
        </p:nvSpPr>
        <p:spPr>
          <a:xfrm>
            <a:off x="6052709" y="52839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03189F9C-B2C6-40AC-A6E7-BFE17D5F57E3}"/>
              </a:ext>
            </a:extLst>
          </p:cNvPr>
          <p:cNvSpPr/>
          <p:nvPr/>
        </p:nvSpPr>
        <p:spPr>
          <a:xfrm>
            <a:off x="1952131" y="690154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1DE6ABAD-6F99-44A2-AF2B-B197C0E8C75B}"/>
              </a:ext>
            </a:extLst>
          </p:cNvPr>
          <p:cNvSpPr/>
          <p:nvPr/>
        </p:nvSpPr>
        <p:spPr>
          <a:xfrm>
            <a:off x="-827225" y="6530088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6" name="椭圆 85">
            <a:extLst>
              <a:ext uri="{FF2B5EF4-FFF2-40B4-BE49-F238E27FC236}">
                <a16:creationId xmlns="" xmlns:a16="http://schemas.microsoft.com/office/drawing/2014/main" id="{B1F85051-EACE-4E2E-B621-71588441B24F}"/>
              </a:ext>
            </a:extLst>
          </p:cNvPr>
          <p:cNvSpPr/>
          <p:nvPr/>
        </p:nvSpPr>
        <p:spPr>
          <a:xfrm>
            <a:off x="6855005" y="5218960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7" name="椭圆 86">
            <a:extLst>
              <a:ext uri="{FF2B5EF4-FFF2-40B4-BE49-F238E27FC236}">
                <a16:creationId xmlns="" xmlns:a16="http://schemas.microsoft.com/office/drawing/2014/main" id="{45735D20-6EB3-42E9-AF72-A5E3C3FD7A81}"/>
              </a:ext>
            </a:extLst>
          </p:cNvPr>
          <p:cNvSpPr/>
          <p:nvPr/>
        </p:nvSpPr>
        <p:spPr>
          <a:xfrm>
            <a:off x="5410833" y="5246174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="" xmlns:a16="http://schemas.microsoft.com/office/drawing/2014/main" id="{B61F1AE0-74D1-4562-AC16-5CFE029096CF}"/>
              </a:ext>
            </a:extLst>
          </p:cNvPr>
          <p:cNvSpPr/>
          <p:nvPr/>
        </p:nvSpPr>
        <p:spPr>
          <a:xfrm>
            <a:off x="3179753" y="674845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="" xmlns:a16="http://schemas.microsoft.com/office/drawing/2014/main" id="{ECEAAE16-A249-4C6E-AEB7-BE401056AAEE}"/>
              </a:ext>
            </a:extLst>
          </p:cNvPr>
          <p:cNvSpPr/>
          <p:nvPr/>
        </p:nvSpPr>
        <p:spPr>
          <a:xfrm>
            <a:off x="-426689" y="6616468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="" xmlns:a16="http://schemas.microsoft.com/office/drawing/2014/main" id="{A98785B2-5B12-47CB-B23C-D59F7CA7FC80}"/>
              </a:ext>
            </a:extLst>
          </p:cNvPr>
          <p:cNvSpPr/>
          <p:nvPr/>
        </p:nvSpPr>
        <p:spPr>
          <a:xfrm>
            <a:off x="853128" y="7124252"/>
            <a:ext cx="183328" cy="18332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="" xmlns:a16="http://schemas.microsoft.com/office/drawing/2014/main" id="{6B039B02-10D2-4BB5-B3D5-5F2BB4642705}"/>
              </a:ext>
            </a:extLst>
          </p:cNvPr>
          <p:cNvSpPr/>
          <p:nvPr/>
        </p:nvSpPr>
        <p:spPr>
          <a:xfrm>
            <a:off x="4465518" y="5481293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="" xmlns:a16="http://schemas.microsoft.com/office/drawing/2014/main" id="{37D0C73E-9288-46E2-A396-C37E016248AB}"/>
              </a:ext>
            </a:extLst>
          </p:cNvPr>
          <p:cNvSpPr/>
          <p:nvPr/>
        </p:nvSpPr>
        <p:spPr>
          <a:xfrm>
            <a:off x="6611504" y="5386447"/>
            <a:ext cx="109547" cy="109547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="" xmlns:a16="http://schemas.microsoft.com/office/drawing/2014/main" id="{AA2B84EF-5405-4EB3-B0B9-AD59D84B41D1}"/>
              </a:ext>
            </a:extLst>
          </p:cNvPr>
          <p:cNvSpPr/>
          <p:nvPr/>
        </p:nvSpPr>
        <p:spPr>
          <a:xfrm>
            <a:off x="7476122" y="525402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="" xmlns:a16="http://schemas.microsoft.com/office/drawing/2014/main" id="{4E2B8713-C0B8-4662-9F6F-66577F846090}"/>
              </a:ext>
            </a:extLst>
          </p:cNvPr>
          <p:cNvSpPr/>
          <p:nvPr/>
        </p:nvSpPr>
        <p:spPr>
          <a:xfrm>
            <a:off x="8151944" y="5353813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="" xmlns:a16="http://schemas.microsoft.com/office/drawing/2014/main" id="{A0D36C64-5DAE-4C71-8487-76CBC215F2B7}"/>
              </a:ext>
            </a:extLst>
          </p:cNvPr>
          <p:cNvSpPr/>
          <p:nvPr/>
        </p:nvSpPr>
        <p:spPr>
          <a:xfrm>
            <a:off x="6075099" y="508176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="" xmlns:a16="http://schemas.microsoft.com/office/drawing/2014/main" id="{B27FF1D2-3465-4656-8BC9-3942F3A728BC}"/>
              </a:ext>
            </a:extLst>
          </p:cNvPr>
          <p:cNvSpPr/>
          <p:nvPr/>
        </p:nvSpPr>
        <p:spPr>
          <a:xfrm>
            <a:off x="2176325" y="6590766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="" xmlns:a16="http://schemas.microsoft.com/office/drawing/2014/main" id="{47A58F2C-70A7-4276-B522-E21D22ED5F32}"/>
              </a:ext>
            </a:extLst>
          </p:cNvPr>
          <p:cNvSpPr/>
          <p:nvPr/>
        </p:nvSpPr>
        <p:spPr>
          <a:xfrm>
            <a:off x="6525860" y="5024614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8" name="椭圆 97">
            <a:extLst>
              <a:ext uri="{FF2B5EF4-FFF2-40B4-BE49-F238E27FC236}">
                <a16:creationId xmlns="" xmlns:a16="http://schemas.microsoft.com/office/drawing/2014/main" id="{674CCF02-1C3B-40E8-97B0-DDDB3BD8C1AA}"/>
              </a:ext>
            </a:extLst>
          </p:cNvPr>
          <p:cNvSpPr/>
          <p:nvPr/>
        </p:nvSpPr>
        <p:spPr>
          <a:xfrm>
            <a:off x="4617578" y="4862366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9" name="椭圆 98">
            <a:extLst>
              <a:ext uri="{FF2B5EF4-FFF2-40B4-BE49-F238E27FC236}">
                <a16:creationId xmlns="" xmlns:a16="http://schemas.microsoft.com/office/drawing/2014/main" id="{B30D6279-4040-472C-A6C9-7A3F9DD73B16}"/>
              </a:ext>
            </a:extLst>
          </p:cNvPr>
          <p:cNvSpPr/>
          <p:nvPr/>
        </p:nvSpPr>
        <p:spPr>
          <a:xfrm>
            <a:off x="3349392" y="5128159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0" name="椭圆 99">
            <a:extLst>
              <a:ext uri="{FF2B5EF4-FFF2-40B4-BE49-F238E27FC236}">
                <a16:creationId xmlns="" xmlns:a16="http://schemas.microsoft.com/office/drawing/2014/main" id="{6AD9D951-B2E9-4162-89BD-348E4E9C1C4E}"/>
              </a:ext>
            </a:extLst>
          </p:cNvPr>
          <p:cNvSpPr/>
          <p:nvPr/>
        </p:nvSpPr>
        <p:spPr>
          <a:xfrm>
            <a:off x="8199868" y="4887821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椭圆 100">
            <a:extLst>
              <a:ext uri="{FF2B5EF4-FFF2-40B4-BE49-F238E27FC236}">
                <a16:creationId xmlns="" xmlns:a16="http://schemas.microsoft.com/office/drawing/2014/main" id="{78E1B8CC-C47B-4FD1-8DA3-91B78BF1AC5A}"/>
              </a:ext>
            </a:extLst>
          </p:cNvPr>
          <p:cNvSpPr/>
          <p:nvPr/>
        </p:nvSpPr>
        <p:spPr>
          <a:xfrm>
            <a:off x="5691666" y="53555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" name="椭圆 101">
            <a:extLst>
              <a:ext uri="{FF2B5EF4-FFF2-40B4-BE49-F238E27FC236}">
                <a16:creationId xmlns="" xmlns:a16="http://schemas.microsoft.com/office/drawing/2014/main" id="{8817ECEF-4124-4C8D-BC4E-E812BA80EB86}"/>
              </a:ext>
            </a:extLst>
          </p:cNvPr>
          <p:cNvSpPr/>
          <p:nvPr/>
        </p:nvSpPr>
        <p:spPr>
          <a:xfrm>
            <a:off x="8130066" y="5042374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="" xmlns:a16="http://schemas.microsoft.com/office/drawing/2014/main" id="{175D1C77-3903-4EF4-8182-D143F72D0038}"/>
              </a:ext>
            </a:extLst>
          </p:cNvPr>
          <p:cNvSpPr/>
          <p:nvPr/>
        </p:nvSpPr>
        <p:spPr>
          <a:xfrm>
            <a:off x="3881916" y="5050781"/>
            <a:ext cx="246358" cy="246358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="" xmlns:a16="http://schemas.microsoft.com/office/drawing/2014/main" id="{B7477C01-1670-4B1D-A285-AAD0F2C763C4}"/>
              </a:ext>
            </a:extLst>
          </p:cNvPr>
          <p:cNvSpPr/>
          <p:nvPr/>
        </p:nvSpPr>
        <p:spPr>
          <a:xfrm>
            <a:off x="3672711" y="6829242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="" xmlns:a16="http://schemas.microsoft.com/office/drawing/2014/main" id="{259063A1-E6E1-4C1B-8F03-0430F7B414B0}"/>
              </a:ext>
            </a:extLst>
          </p:cNvPr>
          <p:cNvSpPr/>
          <p:nvPr/>
        </p:nvSpPr>
        <p:spPr>
          <a:xfrm>
            <a:off x="5397078" y="4893967"/>
            <a:ext cx="327912" cy="327912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="" xmlns:a16="http://schemas.microsoft.com/office/drawing/2014/main" id="{3B584015-9BBA-43D0-A7D1-48DF0E87143D}"/>
              </a:ext>
            </a:extLst>
          </p:cNvPr>
          <p:cNvSpPr/>
          <p:nvPr/>
        </p:nvSpPr>
        <p:spPr>
          <a:xfrm>
            <a:off x="6147183" y="5250990"/>
            <a:ext cx="195943" cy="195943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="" xmlns:a16="http://schemas.microsoft.com/office/drawing/2014/main" id="{9EBF45F3-9969-4783-9592-5C73394788B1}"/>
              </a:ext>
            </a:extLst>
          </p:cNvPr>
          <p:cNvSpPr/>
          <p:nvPr/>
        </p:nvSpPr>
        <p:spPr>
          <a:xfrm>
            <a:off x="8160462" y="5136192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="" xmlns:a16="http://schemas.microsoft.com/office/drawing/2014/main" id="{487AE68F-8E5B-45AA-AFB1-2C86E58ED47C}"/>
              </a:ext>
            </a:extLst>
          </p:cNvPr>
          <p:cNvSpPr/>
          <p:nvPr/>
        </p:nvSpPr>
        <p:spPr>
          <a:xfrm>
            <a:off x="6916158" y="5501245"/>
            <a:ext cx="147210" cy="147210"/>
          </a:xfrm>
          <a:prstGeom prst="ellipse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="" xmlns:a16="http://schemas.microsoft.com/office/drawing/2014/main" id="{7187F44A-9DBE-40D9-B7AC-338CFC80368E}"/>
              </a:ext>
            </a:extLst>
          </p:cNvPr>
          <p:cNvSpPr/>
          <p:nvPr/>
        </p:nvSpPr>
        <p:spPr>
          <a:xfrm>
            <a:off x="1904150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椭圆 111">
            <a:extLst>
              <a:ext uri="{FF2B5EF4-FFF2-40B4-BE49-F238E27FC236}">
                <a16:creationId xmlns="" xmlns:a16="http://schemas.microsoft.com/office/drawing/2014/main" id="{4D8DC00A-55C8-4A0E-934E-8D7C68EBD475}"/>
              </a:ext>
            </a:extLst>
          </p:cNvPr>
          <p:cNvSpPr/>
          <p:nvPr/>
        </p:nvSpPr>
        <p:spPr>
          <a:xfrm>
            <a:off x="1158105" y="6614760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椭圆 112">
            <a:extLst>
              <a:ext uri="{FF2B5EF4-FFF2-40B4-BE49-F238E27FC236}">
                <a16:creationId xmlns="" xmlns:a16="http://schemas.microsoft.com/office/drawing/2014/main" id="{9E270292-6AA7-4B7B-AB5B-BD5DD188F321}"/>
              </a:ext>
            </a:extLst>
          </p:cNvPr>
          <p:cNvSpPr/>
          <p:nvPr/>
        </p:nvSpPr>
        <p:spPr>
          <a:xfrm>
            <a:off x="8825472" y="5124797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="" xmlns:a16="http://schemas.microsoft.com/office/drawing/2014/main" id="{82F93C14-3E99-4FBE-BE6D-F33746E0BF74}"/>
              </a:ext>
            </a:extLst>
          </p:cNvPr>
          <p:cNvSpPr/>
          <p:nvPr/>
        </p:nvSpPr>
        <p:spPr>
          <a:xfrm>
            <a:off x="189080" y="6597983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="" xmlns:a16="http://schemas.microsoft.com/office/drawing/2014/main" id="{6B438104-7901-4B68-B12D-34B7135EE186}"/>
              </a:ext>
            </a:extLst>
          </p:cNvPr>
          <p:cNvSpPr/>
          <p:nvPr/>
        </p:nvSpPr>
        <p:spPr>
          <a:xfrm>
            <a:off x="1302346" y="6804454"/>
            <a:ext cx="131638" cy="13163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椭圆 115">
            <a:extLst>
              <a:ext uri="{FF2B5EF4-FFF2-40B4-BE49-F238E27FC236}">
                <a16:creationId xmlns="" xmlns:a16="http://schemas.microsoft.com/office/drawing/2014/main" id="{7BD530CF-D0A7-489F-BD18-4E9B8F8F5E46}"/>
              </a:ext>
            </a:extLst>
          </p:cNvPr>
          <p:cNvSpPr/>
          <p:nvPr/>
        </p:nvSpPr>
        <p:spPr>
          <a:xfrm>
            <a:off x="5413382" y="5367948"/>
            <a:ext cx="220298" cy="220298"/>
          </a:xfrm>
          <a:prstGeom prst="ellipse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="" xmlns:a16="http://schemas.microsoft.com/office/drawing/2014/main" id="{A465FA1D-5F5C-493A-92B9-BE5CE345003C}"/>
              </a:ext>
            </a:extLst>
          </p:cNvPr>
          <p:cNvSpPr/>
          <p:nvPr/>
        </p:nvSpPr>
        <p:spPr>
          <a:xfrm>
            <a:off x="2558564" y="4969658"/>
            <a:ext cx="1973942" cy="1973942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63000"/>
                </a:schemeClr>
              </a:gs>
              <a:gs pos="5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="" xmlns:a16="http://schemas.microsoft.com/office/drawing/2014/main" id="{CA8C5228-00CB-4BBD-A4C5-79F93164FC4B}"/>
              </a:ext>
            </a:extLst>
          </p:cNvPr>
          <p:cNvSpPr/>
          <p:nvPr/>
        </p:nvSpPr>
        <p:spPr>
          <a:xfrm>
            <a:off x="7698623" y="4468589"/>
            <a:ext cx="928980" cy="928980"/>
          </a:xfrm>
          <a:prstGeom prst="ellipse">
            <a:avLst/>
          </a:prstGeom>
          <a:gradFill>
            <a:gsLst>
              <a:gs pos="21000">
                <a:schemeClr val="accent1">
                  <a:lumMod val="5000"/>
                  <a:lumOff val="95000"/>
                </a:schemeClr>
              </a:gs>
              <a:gs pos="57000">
                <a:schemeClr val="bg1">
                  <a:alpha val="73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六一">
            <a:hlinkClick r:id="" action="ppaction://media"/>
            <a:extLst>
              <a:ext uri="{FF2B5EF4-FFF2-40B4-BE49-F238E27FC236}">
                <a16:creationId xmlns="" xmlns:a16="http://schemas.microsoft.com/office/drawing/2014/main" id="{AE931CCB-DC25-4C1C-9FD6-196FE97ED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1433" y="-804776"/>
            <a:ext cx="609600" cy="609600"/>
          </a:xfrm>
          <a:prstGeom prst="rect">
            <a:avLst/>
          </a:prstGeom>
        </p:spPr>
      </p:pic>
      <p:sp>
        <p:nvSpPr>
          <p:cNvPr id="105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3360747" y="1498184"/>
            <a:ext cx="575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第</a:t>
            </a:r>
            <a:r>
              <a:rPr lang="en-US" altLang="zh-CN" sz="5400" b="1" dirty="0" smtClean="0">
                <a:solidFill>
                  <a:srgbClr val="9F604C"/>
                </a:solidFill>
                <a:latin typeface="+mj-ea"/>
                <a:ea typeface="+mj-ea"/>
              </a:rPr>
              <a:t>9</a:t>
            </a:r>
            <a:r>
              <a:rPr lang="zh-CN" altLang="en-US" sz="5400" b="1" dirty="0" smtClean="0">
                <a:solidFill>
                  <a:srgbClr val="9F604C"/>
                </a:solidFill>
                <a:latin typeface="+mj-ea"/>
                <a:ea typeface="+mj-ea"/>
              </a:rPr>
              <a:t>章 </a:t>
            </a:r>
            <a:r>
              <a:rPr lang="zh-CN" altLang="zh-CN" sz="5400" b="1" dirty="0" smtClean="0">
                <a:solidFill>
                  <a:srgbClr val="9F604C"/>
                </a:solidFill>
              </a:rPr>
              <a:t>数据库</a:t>
            </a:r>
            <a:r>
              <a:rPr lang="zh-CN" altLang="zh-CN" sz="5400" b="1" dirty="0">
                <a:solidFill>
                  <a:srgbClr val="9F604C"/>
                </a:solidFill>
              </a:rPr>
              <a:t>应用</a:t>
            </a:r>
          </a:p>
        </p:txBody>
      </p:sp>
      <p:sp>
        <p:nvSpPr>
          <p:cNvPr id="120" name="文本框 16">
            <a:extLst>
              <a:ext uri="{FF2B5EF4-FFF2-40B4-BE49-F238E27FC236}">
                <a16:creationId xmlns:a16="http://schemas.microsoft.com/office/drawing/2014/main" xmlns="" id="{F3F3EE3B-757A-4D8C-BC82-A7A8EC5383FF}"/>
              </a:ext>
            </a:extLst>
          </p:cNvPr>
          <p:cNvSpPr txBox="1"/>
          <p:nvPr/>
        </p:nvSpPr>
        <p:spPr>
          <a:xfrm>
            <a:off x="6752905" y="363985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——</a:t>
            </a:r>
            <a:r>
              <a:rPr lang="zh-CN" altLang="zh-CN" sz="3200" b="1" dirty="0"/>
              <a:t>访问</a:t>
            </a:r>
            <a:r>
              <a:rPr lang="en-US" altLang="zh-CN" sz="3200" b="1" dirty="0"/>
              <a:t>MySQL</a:t>
            </a:r>
            <a:r>
              <a:rPr lang="zh-CN" altLang="zh-CN" sz="3200" b="1" dirty="0"/>
              <a:t>数据库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804034" y="5872988"/>
            <a:ext cx="4228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/>
              <a:t>主编：郑阿奇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编著：梁敬东、钱晓军、朱毅华、时跃华、赵青松</a:t>
            </a:r>
            <a:endParaRPr lang="en-US" altLang="zh-CN" sz="1400" b="1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9963096" y="70089"/>
            <a:ext cx="2228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Visual C#</a:t>
            </a:r>
            <a:r>
              <a:rPr lang="zh-CN" altLang="en-US" sz="1200" b="1" dirty="0"/>
              <a:t>实用教程（第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版）</a:t>
            </a:r>
          </a:p>
        </p:txBody>
      </p:sp>
    </p:spTree>
    <p:extLst>
      <p:ext uri="{BB962C8B-B14F-4D97-AF65-F5344CB8AC3E}">
        <p14:creationId xmlns:p14="http://schemas.microsoft.com/office/powerpoint/2010/main" val="5986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4" dur="271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C -0.01133 -0.10555 -0.06198 -0.18449 -0.00768 -0.31458 " pathEditMode="relative" rAng="0" ptsTypes="AA">
                                      <p:cBhvr>
                                        <p:cTn id="22" dur="340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21 -0.05139 0.13164 -0.18125 " pathEditMode="relative" rAng="0" ptsTypes="AA">
                                      <p:cBhvr>
                                        <p:cTn id="30" dur="306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38" dur="2924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C -0.04023 -0.14422 0.01732 -0.19561 -0.00299 -0.34422 " pathEditMode="relative" rAng="0" ptsTypes="AA">
                                      <p:cBhvr>
                                        <p:cTn id="46" dur="219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C 0.00377 -0.22477 0.15403 -0.14306 0.13372 -0.29121 " pathEditMode="relative" rAng="0" ptsTypes="AA">
                                      <p:cBhvr>
                                        <p:cTn id="54" dur="234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7" dur="419" fill="hold">
                                          <p:stCondLst>
                                            <p:cond delay="2933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0" dur="38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3229 -0.19768 0.04193 -0.19837 0.13359 -0.2912 " pathEditMode="relative" rAng="0" ptsTypes="AA">
                                      <p:cBhvr>
                                        <p:cTn id="62" dur="219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65" dur="314" fill="hold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66" dur="3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67" dur="1" fill="hold">
                                          <p:stCondLst>
                                            <p:cond delay="251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68" dur="28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C 0.10703 -0.07315 0.10599 -0.1625 0.13359 -0.2912 " pathEditMode="relative" rAng="0" ptsTypes="AA">
                                      <p:cBhvr>
                                        <p:cTn id="70" dur="254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73" dur="407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74" dur="4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75" dur="1" fill="hold">
                                          <p:stCondLst>
                                            <p:cond delay="325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76" dur="37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C 0.00104 -0.11574 -0.11797 -0.13287 -0.09037 -0.26157 " pathEditMode="relative" rAng="0" ptsTypes="AA">
                                      <p:cBhvr>
                                        <p:cTn id="78" dur="350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7604 -0.05301 0.06667 -0.19607 0.09635 -0.33519 " pathEditMode="relative" rAng="0" ptsTypes="AA">
                                      <p:cBhvr>
                                        <p:cTn id="86" dur="334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89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0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1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92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C 0.06433 -0.17315 0.0767 -0.06575 0.13086 -0.23172 " pathEditMode="relative" rAng="0" ptsTypes="AA">
                                      <p:cBhvr>
                                        <p:cTn id="94" dur="21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97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98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99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0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C -0.01471 -0.12338 -0.08021 -0.21551 -0.01002 -0.36713 " pathEditMode="relative" rAng="0" ptsTypes="AA">
                                      <p:cBhvr>
                                        <p:cTn id="102" dur="2645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05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06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07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08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C 0.00287 -0.24884 0.12019 -0.15833 0.10443 -0.32222 " pathEditMode="relative" rAng="0" ptsTypes="AA">
                                      <p:cBhvr>
                                        <p:cTn id="110" dur="259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13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14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15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16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-0.04479 -0.16575 -0.08151 -0.08635 -0.12148 -0.25024 " pathEditMode="relative" rAng="0" ptsTypes="AA">
                                      <p:cBhvr>
                                        <p:cTn id="118" dur="29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1" dur="273" fill="hold">
                                          <p:stCondLst>
                                            <p:cond delay="190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22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23" dur="1" fill="hold">
                                          <p:stCondLst>
                                            <p:cond delay="218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24" dur="25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C -0.1401 -0.18587 0.06042 -0.25185 -0.01042 -0.44282 " pathEditMode="relative" rAng="0" ptsTypes="AA">
                                      <p:cBhvr>
                                        <p:cTn id="126" dur="268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2" y="-221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29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1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32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2.22222E-6 C 0.10482 -0.20695 0.17995 -0.01922 0.24831 -0.2419 " pathEditMode="relative" rAng="0" ptsTypes="AA">
                                      <p:cBhvr>
                                        <p:cTn id="134" dur="2965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3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3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3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C 0.00143 -0.15487 -0.16406 -0.17778 -0.12565 -0.34954 " pathEditMode="relative" rAng="0" ptsTypes="AA">
                                      <p:cBhvr>
                                        <p:cTn id="142" dur="2662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45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46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47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48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C 0.07122 -0.04398 0.06237 -0.16273 0.0901 -0.27847 " pathEditMode="relative" rAng="0" ptsTypes="AA">
                                      <p:cBhvr>
                                        <p:cTn id="150" dur="282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5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5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5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5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158" dur="384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1" dur="334" fill="hold">
                                          <p:stCondLst>
                                            <p:cond delay="234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62" dur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63" dur="1" fill="hold">
                                          <p:stCondLst>
                                            <p:cond delay="267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64" dur="30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C 0.03229 -0.19769 0.04193 -0.19838 0.13359 -0.2912 " pathEditMode="relative" rAng="0" ptsTypes="AA">
                                      <p:cBhvr>
                                        <p:cTn id="166" dur="2813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69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0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1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72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04 -0.11574 -0.11797 -0.13287 -0.09037 -0.26158 " pathEditMode="relative" rAng="0" ptsTypes="AA">
                                      <p:cBhvr>
                                        <p:cTn id="174" dur="3652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77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78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79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0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182" dur="3444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85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86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87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88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7123 -0.04398 0.06237 -0.16273 0.09011 -0.27847 " pathEditMode="relative" rAng="0" ptsTypes="AA">
                                      <p:cBhvr>
                                        <p:cTn id="190" dur="2714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193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194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195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196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C 0.07604 -0.05301 0.06667 -0.19607 0.09635 -0.33519 " pathEditMode="relative" rAng="0" ptsTypes="AA">
                                      <p:cBhvr>
                                        <p:cTn id="198" dur="3347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1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02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03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04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C 0.0332 -0.23611 0.0431 -0.23703 0.13763 -0.34768 " pathEditMode="relative" rAng="0" ptsTypes="AA">
                                      <p:cBhvr>
                                        <p:cTn id="206" dur="35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09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1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12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C 0.00143 -0.15486 -0.16406 -0.17778 -0.12565 -0.34954 " pathEditMode="relative" rAng="0" ptsTypes="AA">
                                      <p:cBhvr>
                                        <p:cTn id="214" dur="266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17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18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19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0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C 0.06472 -0.13541 0.07709 -0.05138 0.13151 -0.18125 " pathEditMode="relative" rAng="0" ptsTypes="AA">
                                      <p:cBhvr>
                                        <p:cTn id="222" dur="2229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25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26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27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28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6 " pathEditMode="relative" rAng="0" ptsTypes="AA">
                                      <p:cBhvr>
                                        <p:cTn id="230" dur="384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3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3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3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3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C 0.1069 -0.07315 0.10586 -0.1625 0.1336 -0.2912 " pathEditMode="relative" rAng="0" ptsTypes="AA">
                                      <p:cBhvr>
                                        <p:cTn id="238" dur="3444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4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4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C 0.07122 -0.04398 0.06237 -0.16273 0.0901 -0.27847 " pathEditMode="relative" rAng="0" ptsTypes="AA">
                                      <p:cBhvr>
                                        <p:cTn id="246" dur="2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4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5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C -0.01133 -0.10579 -0.06198 -0.1845 -0.00769 -0.31459 " pathEditMode="relative" rAng="0" ptsTypes="AA">
                                      <p:cBhvr>
                                        <p:cTn id="254" dur="2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5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7.40741E-7 C 0.06472 -0.13542 0.07709 -0.05139 0.13151 -0.18125 " pathEditMode="relative" rAng="0" ptsTypes="AA">
                                      <p:cBhvr>
                                        <p:cTn id="262" dur="2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6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6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6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 C 0.08372 -0.1206 0.14375 -0.01111 0.19831 -0.14097 " pathEditMode="relative" rAng="0" ptsTypes="AA">
                                      <p:cBhvr>
                                        <p:cTn id="270" dur="2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7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7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7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7 0.16263 -0.03727 " pathEditMode="relative" rAng="0" ptsTypes="AA">
                                      <p:cBhvr>
                                        <p:cTn id="278" dur="2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8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8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C 0.00378 -0.22477 0.15391 -0.14306 0.13373 -0.2912 " pathEditMode="relative" rAng="0" ptsTypes="AA">
                                      <p:cBhvr>
                                        <p:cTn id="286" dur="2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8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29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C 0.03229 -0.19768 0.04193 -0.19838 0.13359 -0.2912 " pathEditMode="relative" rAng="0" ptsTypes="AA">
                                      <p:cBhvr>
                                        <p:cTn id="294" dur="2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29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29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2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0.10703 -0.07315 0.10599 -0.1625 0.13359 -0.2912 " pathEditMode="relative" rAng="0" ptsTypes="AA">
                                      <p:cBhvr>
                                        <p:cTn id="302" dur="2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0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0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0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022E-16 C 0.00104 -0.11574 -0.11797 -0.13287 -0.09037 -0.26157 " pathEditMode="relative" rAng="0" ptsTypes="AA">
                                      <p:cBhvr>
                                        <p:cTn id="310" dur="2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13" dur="316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14" dur="3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15" dur="1" fill="hold">
                                          <p:stCondLst>
                                            <p:cond delay="2528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16" dur="29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C 0.07122 -0.04399 0.06237 -0.16274 0.0901 -0.27848 " pathEditMode="relative" rAng="0" ptsTypes="AA">
                                      <p:cBhvr>
                                        <p:cTn id="318" dur="2714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C -0.01133 -0.10555 -0.06198 -0.18449 -0.00769 -0.31458 " pathEditMode="relative" rAng="0" ptsTypes="AA">
                                      <p:cBhvr>
                                        <p:cTn id="326" dur="340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-15741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29" dur="419" fill="hold">
                                          <p:stCondLst>
                                            <p:cond delay="29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0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1" dur="1" fill="hold">
                                          <p:stCondLst>
                                            <p:cond delay="335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32" dur="38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1 -0.13542 0.07721 -0.05139 0.13164 -0.18125 " pathEditMode="relative" rAng="0" ptsTypes="AA">
                                      <p:cBhvr>
                                        <p:cTn id="334" dur="306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907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37" dur="237" fill="hold">
                                          <p:stCondLst>
                                            <p:cond delay="165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38" dur="2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39" dur="1" fill="hold">
                                          <p:stCondLst>
                                            <p:cond delay="189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0" dur="2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C -0.0401 -0.14375 -0.07304 -0.07477 -0.10898 -0.21713 " pathEditMode="relative" rAng="0" ptsTypes="AA">
                                      <p:cBhvr>
                                        <p:cTn id="342" dur="3515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6" y="-108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45" dur="305" fill="hold">
                                          <p:stCondLst>
                                            <p:cond delay="2133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46" dur="3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47" dur="1" fill="hold">
                                          <p:stCondLst>
                                            <p:cond delay="2437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48" dur="28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C 0.08372 -0.1206 0.14375 -0.01111 0.1983 -0.14097 " pathEditMode="relative" rAng="0" ptsTypes="AA">
                                      <p:cBhvr>
                                        <p:cTn id="350" dur="292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-706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53" dur="324" fill="hold">
                                          <p:stCondLst>
                                            <p:cond delay="2271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54" dur="3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55" dur="1" fill="hold">
                                          <p:stCondLst>
                                            <p:cond delay="259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56" dur="29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 0.07318 0.02848 0.16263 -0.03727 " pathEditMode="relative" rAng="0" ptsTypes="AA">
                                      <p:cBhvr>
                                        <p:cTn id="358" dur="241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1" dur="289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62" dur="2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63" dur="1" fill="hold">
                                          <p:stCondLst>
                                            <p:cond delay="2311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64" dur="26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C -0.04024 -0.14422 0.01732 -0.1956 -0.00299 -0.34422 " pathEditMode="relative" rAng="0" ptsTypes="AA">
                                      <p:cBhvr>
                                        <p:cTn id="366" dur="219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1722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69" dur="346" fill="hold">
                                          <p:stCondLst>
                                            <p:cond delay="241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0" dur="3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1" dur="1" fill="hold">
                                          <p:stCondLst>
                                            <p:cond delay="2763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72" dur="31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0377 -0.22477 0.15404 -0.14305 0.13372 -0.2912 " pathEditMode="relative" rAng="0" ptsTypes="AA">
                                      <p:cBhvr>
                                        <p:cTn id="374" dur="234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77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78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79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0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0.07604 -0.05301 0.06667 -0.19607 0.09636 -0.33519 " pathEditMode="relative" rAng="0" ptsTypes="AA">
                                      <p:cBhvr>
                                        <p:cTn id="382" dur="3347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85" dur="273" fill="hold">
                                          <p:stCondLst>
                                            <p:cond delay="19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86" dur="2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87" dur="1" fill="hold">
                                          <p:stCondLst>
                                            <p:cond delay="218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88" dur="25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C 0.06432 -0.17315 0.07669 -0.06574 0.13086 -0.23171 " pathEditMode="relative" rAng="0" ptsTypes="AA">
                                      <p:cBhvr>
                                        <p:cTn id="390" dur="218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6" y="-11597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393" dur="224" fill="hold">
                                          <p:stCondLst>
                                            <p:cond delay="156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394" dur="2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395" dur="1" fill="hold">
                                          <p:stCondLst>
                                            <p:cond delay="1792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396" dur="20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C -0.01472 -0.12338 -0.08021 -0.21551 -0.01003 -0.36713 " pathEditMode="relative" rAng="0" ptsTypes="AA">
                                      <p:cBhvr>
                                        <p:cTn id="398" dur="2645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-18356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1" dur="389" fill="hold">
                                          <p:stCondLst>
                                            <p:cond delay="272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02" dur="3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03" dur="1" fill="hold">
                                          <p:stCondLst>
                                            <p:cond delay="3112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04" dur="35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C 0.00286 -0.24885 0.12018 -0.15834 0.10443 -0.32223 " pathEditMode="relative" rAng="0" ptsTypes="AA">
                                      <p:cBhvr>
                                        <p:cTn id="406" dur="259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-1611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09" dur="269" fill="hold">
                                          <p:stCondLst>
                                            <p:cond delay="188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0" dur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1" dur="1" fill="hold">
                                          <p:stCondLst>
                                            <p:cond delay="2147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12" dur="24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C -0.04479 -0.16551 -0.08151 -0.08634 -0.12149 -0.25023 " pathEditMode="relative" rAng="0" ptsTypes="AA">
                                      <p:cBhvr>
                                        <p:cTn id="414" dur="2961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2523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17" dur="227" fill="hold">
                                          <p:stCondLst>
                                            <p:cond delay="159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19" dur="1" fill="hold">
                                          <p:stCondLst>
                                            <p:cond delay="1816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0" dur="20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C 0.10482 -0.20694 0.17995 -0.01921 0.24831 -0.2419 " pathEditMode="relative" rAng="0" ptsTypes="AA">
                                      <p:cBhvr>
                                        <p:cTn id="422" dur="2965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12106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25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26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27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28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C 0.0332 -0.23612 0.0431 -0.23704 0.13763 -0.34769 " pathEditMode="relative" rAng="0" ptsTypes="AA">
                                      <p:cBhvr>
                                        <p:cTn id="430" dur="35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33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34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35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36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C 0.00143 -0.15486 -0.16407 -0.17777 -0.12566 -0.34953 " pathEditMode="relative" rAng="0" ptsTypes="AA">
                                      <p:cBhvr>
                                        <p:cTn id="438" dur="2662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1" dur="355" fill="hold">
                                          <p:stCondLst>
                                            <p:cond delay="248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42" dur="3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43" dur="1" fill="hold">
                                          <p:stCondLst>
                                            <p:cond delay="284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44" dur="3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0.07122 -0.04398 0.06237 -0.16273 0.0901 -0.27847 " pathEditMode="relative" rAng="0" ptsTypes="AA">
                                      <p:cBhvr>
                                        <p:cTn id="446" dur="282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49" dur="293" fill="hold">
                                          <p:stCondLst>
                                            <p:cond delay="205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0" dur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1" dur="1" fill="hold">
                                          <p:stCondLst>
                                            <p:cond delay="2343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52" dur="26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C 0.00378 -0.22477 0.15404 -0.14283 0.13372 -0.29121 " pathEditMode="relative" rAng="0" ptsTypes="AA">
                                      <p:cBhvr>
                                        <p:cTn id="454" dur="229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57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58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59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0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7 0.02847 0.16263 -0.03727 " pathEditMode="relative" rAng="0" ptsTypes="AA">
                                      <p:cBhvr>
                                        <p:cTn id="462" dur="38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65" dur="402" fill="hold">
                                          <p:stCondLst>
                                            <p:cond delay="28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66" dur="4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67" dur="1" fill="hold">
                                          <p:stCondLst>
                                            <p:cond delay="3211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68" dur="36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C 0.00104 -0.11574 -0.11797 -0.13287 -0.09036 -0.26158 " pathEditMode="relative" rAng="0" ptsTypes="AA">
                                      <p:cBhvr>
                                        <p:cTn id="470" dur="3652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73" dur="364" fill="hold">
                                          <p:stCondLst>
                                            <p:cond delay="2545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74" dur="3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75" dur="1" fill="hold">
                                          <p:stCondLst>
                                            <p:cond delay="2907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76" dur="3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C 0.1069 -0.07314 0.10586 -0.1625 0.13359 -0.2912 " pathEditMode="relative" rAng="0" ptsTypes="AA">
                                      <p:cBhvr>
                                        <p:cTn id="478" dur="3444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1" dur="277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82" dur="2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83" dur="1" fill="hold">
                                          <p:stCondLst>
                                            <p:cond delay="2213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84" dur="25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C 0.07605 -0.05301 0.06667 -0.19606 0.09636 -0.33518 " pathEditMode="relative" rAng="0" ptsTypes="AA">
                                      <p:cBhvr>
                                        <p:cTn id="486" dur="3347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16759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89" dur="345" fill="hold">
                                          <p:stCondLst>
                                            <p:cond delay="2417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0" dur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1" dur="1" fill="hold">
                                          <p:stCondLst>
                                            <p:cond delay="2761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492" dur="31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C 0.03321 -0.23612 0.0431 -0.23704 0.13763 -0.34769 " pathEditMode="relative" rAng="0" ptsTypes="AA">
                                      <p:cBhvr>
                                        <p:cTn id="494" dur="35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17384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497" dur="419" fill="hold">
                                          <p:stCondLst>
                                            <p:cond delay="29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498" dur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499" dur="1" fill="hold">
                                          <p:stCondLst>
                                            <p:cond delay="335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0" dur="38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C 0.00144 -0.15486 -0.16406 -0.17778 -0.12565 -0.34954 " pathEditMode="relative" rAng="0" ptsTypes="AA">
                                      <p:cBhvr>
                                        <p:cTn id="502" dur="266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-17477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05" dur="426" fill="hold">
                                          <p:stCondLst>
                                            <p:cond delay="2983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06" dur="4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07" dur="1" fill="hold">
                                          <p:stCondLst>
                                            <p:cond delay="3408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08" dur="39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C 0.06472 -0.13542 0.07709 -0.05139 0.13152 -0.18125 " pathEditMode="relative" rAng="0" ptsTypes="AA">
                                      <p:cBhvr>
                                        <p:cTn id="510" dur="222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13" dur="336" fill="hold">
                                          <p:stCondLst>
                                            <p:cond delay="2355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14" dur="3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15" dur="1" fill="hold">
                                          <p:stCondLst>
                                            <p:cond delay="269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16" dur="30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C 0.09908 -0.05741 0.07317 0.02847 0.16263 -0.03727 " pathEditMode="relative" rAng="0" ptsTypes="AA">
                                      <p:cBhvr>
                                        <p:cTn id="518" dur="384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2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C 0.07122 -0.04398 0.06237 -0.16273 0.0901 -0.27847 " pathEditMode="relative" rAng="0" ptsTypes="AA">
                                      <p:cBhvr>
                                        <p:cTn id="526" dur="2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13935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29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32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44444E-6 C 0.06471 -0.13542 0.07708 -0.05139 0.13151 -0.18125 " pathEditMode="relative" rAng="0" ptsTypes="AA">
                                      <p:cBhvr>
                                        <p:cTn id="534" dur="2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9074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37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3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0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9909 -0.05741 0.07318 0.02847 0.16263 -0.03727 " pathEditMode="relative" rAng="0" ptsTypes="AA">
                                      <p:cBhvr>
                                        <p:cTn id="542" dur="2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1852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45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4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48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C 0.00378 -0.22477 0.15391 -0.14306 0.13372 -0.2912 " pathEditMode="relative" rAng="0" ptsTypes="AA">
                                      <p:cBhvr>
                                        <p:cTn id="550" dur="2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53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5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56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229 -0.19768 0.04193 -0.19838 0.13359 -0.2912 " pathEditMode="relative" rAng="0" ptsTypes="AA">
                                      <p:cBhvr>
                                        <p:cTn id="558" dur="2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-1456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fade">
                                      <p:cBhvr additive="base" accumulate="none">
                                        <p:cTn id="561" dur="250" fill="hold">
                                          <p:stCondLst>
                                            <p:cond delay="17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Effect transition="in" filter="fade">
                                      <p:cBhvr additive="base" accumulate="none">
                                        <p:cTn id="56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 additive="base" accumulate="none">
                                        <p:cTn id="5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base" accumulate="none">
                                        <p:cTn id="564" dur="2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C 0.00104 -0.11574 -0.11797 -0.13287 -0.09037 -0.26158 " pathEditMode="relative" rAng="0" ptsTypes="AA">
                                      <p:cBhvr>
                                        <p:cTn id="566" dur="2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3079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6" presetClass="emp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8" dur="125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96 1.48148E-6 " pathEditMode="relative" rAng="0" ptsTypes="AA">
                                      <p:cBhvr>
                                        <p:cTn id="570" dur="7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19518 1.48148E-6 " pathEditMode="relative" rAng="0" ptsTypes="AA">
                                      <p:cBhvr>
                                        <p:cTn id="572" dur="7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53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8" grpId="1" animBg="1"/>
      <p:bldP spid="105" grpId="0"/>
      <p:bldP spid="1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01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633895" y="3419226"/>
            <a:ext cx="3158554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/>
              <a:t>C#</a:t>
            </a:r>
            <a:r>
              <a:rPr lang="zh-CN" altLang="zh-CN" sz="2800" b="1" dirty="0"/>
              <a:t>引用</a:t>
            </a:r>
            <a:r>
              <a:rPr lang="en-AU" altLang="zh-CN" sz="2800" b="1" dirty="0"/>
              <a:t>MySQL</a:t>
            </a:r>
            <a:r>
              <a:rPr lang="zh-CN" altLang="zh-CN" sz="2800" b="1" dirty="0"/>
              <a:t>库</a:t>
            </a:r>
          </a:p>
        </p:txBody>
      </p:sp>
    </p:spTree>
    <p:extLst>
      <p:ext uri="{BB962C8B-B14F-4D97-AF65-F5344CB8AC3E}">
        <p14:creationId xmlns:p14="http://schemas.microsoft.com/office/powerpoint/2010/main" val="351759450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C#</a:t>
            </a:r>
            <a:r>
              <a:rPr lang="zh-CN" altLang="zh-CN" sz="2800" b="1" dirty="0"/>
              <a:t>引用</a:t>
            </a:r>
            <a:r>
              <a:rPr lang="en-AU" altLang="zh-CN" sz="2800" b="1" dirty="0"/>
              <a:t>MySQL</a:t>
            </a:r>
            <a:r>
              <a:rPr lang="zh-CN" altLang="zh-CN" sz="2800" b="1" dirty="0"/>
              <a:t>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8195" y="1297172"/>
            <a:ext cx="10175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）安装</a:t>
            </a:r>
            <a:r>
              <a:rPr lang="en-US" altLang="zh-CN" dirty="0"/>
              <a:t>MySQL</a:t>
            </a:r>
            <a:r>
              <a:rPr lang="zh-CN" altLang="zh-CN" dirty="0"/>
              <a:t>数据库，本书选用当前的最新版本</a:t>
            </a:r>
            <a:r>
              <a:rPr lang="en-US" altLang="zh-CN" dirty="0"/>
              <a:t>MySQL 5.7</a:t>
            </a:r>
            <a:r>
              <a:rPr lang="zh-CN" altLang="zh-CN" dirty="0"/>
              <a:t>，从官网下载安装包文件名为</a:t>
            </a:r>
            <a:r>
              <a:rPr lang="en-US" altLang="zh-CN" dirty="0"/>
              <a:t>mysql-installer-community-5.7.17.0</a:t>
            </a:r>
            <a:r>
              <a:rPr lang="zh-CN" altLang="zh-CN" dirty="0"/>
              <a:t>，双击启动安装向导，在向导的“</a:t>
            </a:r>
            <a:r>
              <a:rPr lang="en-US" altLang="zh-CN" dirty="0"/>
              <a:t>Select Products and Features</a:t>
            </a:r>
            <a:r>
              <a:rPr lang="zh-CN" altLang="zh-CN" dirty="0"/>
              <a:t>”页，于“</a:t>
            </a:r>
            <a:r>
              <a:rPr lang="en-US" altLang="zh-CN" dirty="0"/>
              <a:t>Available Products</a:t>
            </a:r>
            <a:r>
              <a:rPr lang="zh-CN" altLang="zh-CN" dirty="0"/>
              <a:t>”树状列表中展开“</a:t>
            </a:r>
            <a:r>
              <a:rPr lang="en-US" altLang="zh-CN" dirty="0"/>
              <a:t>MySQL Connectors</a:t>
            </a:r>
            <a:r>
              <a:rPr lang="zh-CN" altLang="zh-CN" dirty="0"/>
              <a:t>”→“</a:t>
            </a:r>
            <a:r>
              <a:rPr lang="en-US" altLang="zh-CN" dirty="0"/>
              <a:t>Connector/NET</a:t>
            </a:r>
            <a:r>
              <a:rPr lang="zh-CN" altLang="zh-CN" dirty="0"/>
              <a:t>”→“</a:t>
            </a:r>
            <a:r>
              <a:rPr lang="en-US" altLang="zh-CN" dirty="0"/>
              <a:t>Connector/NET 6.9</a:t>
            </a:r>
            <a:r>
              <a:rPr lang="zh-CN" altLang="zh-CN" dirty="0"/>
              <a:t>”，选中“</a:t>
            </a:r>
            <a:r>
              <a:rPr lang="en-US" altLang="zh-CN" dirty="0"/>
              <a:t>Connector/NET 6.9.9 - X86</a:t>
            </a:r>
            <a:r>
              <a:rPr lang="zh-CN" altLang="zh-CN" dirty="0"/>
              <a:t>”项，单击 </a:t>
            </a:r>
            <a:r>
              <a:rPr lang="en-US" altLang="zh-CN" dirty="0"/>
              <a:t> </a:t>
            </a:r>
            <a:r>
              <a:rPr lang="zh-CN" altLang="zh-CN" dirty="0"/>
              <a:t>按钮将该项移至右边的“</a:t>
            </a:r>
            <a:r>
              <a:rPr lang="en-US" altLang="zh-CN" dirty="0"/>
              <a:t>Products/Features To Be Installed</a:t>
            </a:r>
            <a:r>
              <a:rPr lang="zh-CN" altLang="zh-CN" dirty="0"/>
              <a:t>”（将要安装的组件）树状列表中，如图</a:t>
            </a:r>
            <a:r>
              <a:rPr lang="en-US" altLang="zh-CN" dirty="0"/>
              <a:t>9.26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73131"/>
              </p:ext>
            </p:extLst>
          </p:nvPr>
        </p:nvGraphicFramePr>
        <p:xfrm>
          <a:off x="2519916" y="3168503"/>
          <a:ext cx="7644810" cy="2864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Visio" r:id="rId3" imgW="9802940" imgH="3658743" progId="Visio.Drawing.11">
                  <p:embed/>
                </p:oleObj>
              </mc:Choice>
              <mc:Fallback>
                <p:oleObj name="Visio" r:id="rId3" imgW="9802940" imgH="365874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916" y="3168503"/>
                        <a:ext cx="7644810" cy="28647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964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C#</a:t>
            </a:r>
            <a:r>
              <a:rPr lang="zh-CN" altLang="zh-CN" sz="2800" b="1" dirty="0"/>
              <a:t>引用</a:t>
            </a:r>
            <a:r>
              <a:rPr lang="en-AU" altLang="zh-CN" sz="2800" b="1" dirty="0"/>
              <a:t>MySQL</a:t>
            </a:r>
            <a:r>
              <a:rPr lang="zh-CN" altLang="zh-CN" sz="2800" b="1" dirty="0"/>
              <a:t>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093" y="1446028"/>
            <a:ext cx="981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）在“解决方案资源管理器”中展开项目树视图，右击“引用”节点，从弹出菜单中选择【添加引用】，打开【引用管理器】对话框，如图</a:t>
            </a:r>
            <a:r>
              <a:rPr lang="en-US" altLang="zh-CN" dirty="0"/>
              <a:t>9.27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791269"/>
              </p:ext>
            </p:extLst>
          </p:nvPr>
        </p:nvGraphicFramePr>
        <p:xfrm>
          <a:off x="2360427" y="2243470"/>
          <a:ext cx="7070651" cy="326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4" name="Visio" r:id="rId3" imgW="10378778" imgH="4808700" progId="Visio.Drawing.11">
                  <p:embed/>
                </p:oleObj>
              </mc:Choice>
              <mc:Fallback>
                <p:oleObj name="Visio" r:id="rId3" imgW="10378778" imgH="48087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427" y="2243470"/>
                        <a:ext cx="7070651" cy="32685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77475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C#</a:t>
            </a:r>
            <a:r>
              <a:rPr lang="zh-CN" altLang="zh-CN" sz="2800" b="1" dirty="0"/>
              <a:t>引用</a:t>
            </a:r>
            <a:r>
              <a:rPr lang="en-AU" altLang="zh-CN" sz="2800" b="1" dirty="0"/>
              <a:t>MySQL</a:t>
            </a:r>
            <a:r>
              <a:rPr lang="zh-CN" altLang="zh-CN" sz="2800" b="1" dirty="0"/>
              <a:t>库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0" y="1158949"/>
            <a:ext cx="101966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）在【引用管理器】对话框中，单击底部的【浏览】按钮，弹出【选择要引用的文件】对话框，定位到</a:t>
            </a:r>
            <a:r>
              <a:rPr lang="en-US" altLang="zh-CN" dirty="0"/>
              <a:t>MySQL</a:t>
            </a:r>
            <a:r>
              <a:rPr lang="zh-CN" altLang="zh-CN" dirty="0"/>
              <a:t>的安装目录“</a:t>
            </a:r>
            <a:r>
              <a:rPr lang="en-US" altLang="zh-CN" dirty="0"/>
              <a:t>C:\Program Files\MySQL\Connector.NET 6.9\Assemblies\v4.5</a:t>
            </a:r>
            <a:r>
              <a:rPr lang="zh-CN" altLang="zh-CN" dirty="0"/>
              <a:t>”下，选中其中的</a:t>
            </a:r>
            <a:r>
              <a:rPr lang="en-US" altLang="zh-CN" dirty="0"/>
              <a:t>MySql.Data.dll</a:t>
            </a:r>
            <a:r>
              <a:rPr lang="zh-CN" altLang="zh-CN" dirty="0"/>
              <a:t>文件，单击【添加】按钮，回到【引用管理器】对话框，勾选刚添加的“</a:t>
            </a:r>
            <a:r>
              <a:rPr lang="en-US" altLang="zh-CN" dirty="0"/>
              <a:t>MySql.Data.dll</a:t>
            </a:r>
            <a:r>
              <a:rPr lang="zh-CN" altLang="zh-CN" dirty="0"/>
              <a:t>”条目，单击【确定】按钮，此时可以看到项目树视图的“引用”节点下多了“</a:t>
            </a:r>
            <a:r>
              <a:rPr lang="en-US" altLang="zh-CN" dirty="0" err="1"/>
              <a:t>MySql.Data</a:t>
            </a:r>
            <a:r>
              <a:rPr lang="zh-CN" altLang="zh-CN" dirty="0"/>
              <a:t>”一项，如图</a:t>
            </a:r>
            <a:r>
              <a:rPr lang="en-US" altLang="zh-CN" dirty="0"/>
              <a:t>9.28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303516"/>
              </p:ext>
            </p:extLst>
          </p:nvPr>
        </p:nvGraphicFramePr>
        <p:xfrm>
          <a:off x="2977116" y="2636277"/>
          <a:ext cx="6496493" cy="3025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Visio" r:id="rId3" imgW="11380431" imgH="5284980" progId="Visio.Drawing.11">
                  <p:embed/>
                </p:oleObj>
              </mc:Choice>
              <mc:Fallback>
                <p:oleObj name="Visio" r:id="rId3" imgW="11380431" imgH="52849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7116" y="2636277"/>
                        <a:ext cx="6496493" cy="30257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624858" y="5778520"/>
            <a:ext cx="8743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此后，只须在项目中源文件的开头声明中引入</a:t>
            </a:r>
            <a:r>
              <a:rPr lang="en-US" altLang="zh-CN" dirty="0"/>
              <a:t>MySQL</a:t>
            </a:r>
            <a:r>
              <a:rPr lang="zh-CN" altLang="zh-CN" dirty="0"/>
              <a:t>驱动的命名空间：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742116" y="6146448"/>
            <a:ext cx="8626249" cy="408623"/>
          </a:xfrm>
          <a:prstGeom prst="roundRect">
            <a:avLst/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dirty="0"/>
              <a:t>using </a:t>
            </a:r>
            <a:r>
              <a:rPr lang="en-AU" altLang="zh-CN" dirty="0" err="1"/>
              <a:t>MySql.Data.MySqlClient</a:t>
            </a:r>
            <a:r>
              <a:rPr lang="en-AU" altLang="zh-CN" dirty="0"/>
              <a:t>;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28732947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548831" y="3419226"/>
            <a:ext cx="3383054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 err="1"/>
              <a:t>DataGridView</a:t>
            </a:r>
            <a:r>
              <a:rPr lang="zh-CN" altLang="zh-CN" sz="2800" b="1" dirty="0"/>
              <a:t>设置</a:t>
            </a:r>
          </a:p>
        </p:txBody>
      </p:sp>
    </p:spTree>
    <p:extLst>
      <p:ext uri="{BB962C8B-B14F-4D97-AF65-F5344CB8AC3E}">
        <p14:creationId xmlns:p14="http://schemas.microsoft.com/office/powerpoint/2010/main" val="241774912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 err="1"/>
              <a:t>DataGridView</a:t>
            </a:r>
            <a:r>
              <a:rPr lang="zh-CN" altLang="zh-CN" sz="2800" b="1" dirty="0"/>
              <a:t>设置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2112" y="1190847"/>
            <a:ext cx="969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 err="1"/>
              <a:t>AutoSizeColumnsMode</a:t>
            </a:r>
            <a:r>
              <a:rPr lang="zh-CN" altLang="zh-CN" dirty="0"/>
              <a:t>属性：确定可见列的自动调整大小模式。这个属性的作用在于，让表格每一列的宽度能自动适应单元格的数据内容。一般设为“</a:t>
            </a:r>
            <a:r>
              <a:rPr lang="en-US" altLang="zh-CN" dirty="0" err="1"/>
              <a:t>DisplayedCells</a:t>
            </a:r>
            <a:r>
              <a:rPr lang="zh-CN" altLang="zh-CN" dirty="0"/>
              <a:t>”。</a:t>
            </a:r>
          </a:p>
          <a:p>
            <a:pPr indent="446088"/>
            <a:r>
              <a:rPr lang="zh-CN" altLang="zh-CN" dirty="0" smtClean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 err="1"/>
              <a:t>RowHeadersVisible</a:t>
            </a:r>
            <a:r>
              <a:rPr lang="zh-CN" altLang="zh-CN" dirty="0"/>
              <a:t>属性：指示是否显示包含行标题的列。所谓“包含行标题的列”指的是</a:t>
            </a:r>
            <a:r>
              <a:rPr lang="en-US" altLang="zh-CN" dirty="0" err="1"/>
              <a:t>DataGridView</a:t>
            </a:r>
            <a:r>
              <a:rPr lang="zh-CN" altLang="zh-CN" dirty="0"/>
              <a:t>表格数据列前多出的一空白列，如图</a:t>
            </a:r>
            <a:r>
              <a:rPr lang="en-US" altLang="zh-CN" dirty="0"/>
              <a:t>9.29</a:t>
            </a:r>
            <a:r>
              <a:rPr lang="zh-CN" altLang="zh-CN" dirty="0"/>
              <a:t>所</a:t>
            </a:r>
            <a:r>
              <a:rPr lang="zh-CN" altLang="zh-CN" dirty="0" smtClean="0"/>
              <a:t>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71004"/>
              </p:ext>
            </p:extLst>
          </p:nvPr>
        </p:nvGraphicFramePr>
        <p:xfrm>
          <a:off x="1860697" y="2800965"/>
          <a:ext cx="3358618" cy="135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Visio" r:id="rId3" imgW="3342085" imgH="1339200" progId="Visio.Drawing.11">
                  <p:embed/>
                </p:oleObj>
              </mc:Choice>
              <mc:Fallback>
                <p:oleObj name="Visio" r:id="rId3" imgW="3342085" imgH="13392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697" y="2800965"/>
                        <a:ext cx="3358618" cy="13563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24624" y="2530549"/>
            <a:ext cx="5209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 latinLnBrk="1"/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 err="1"/>
              <a:t>SelectionMode</a:t>
            </a:r>
            <a:r>
              <a:rPr lang="zh-CN" altLang="zh-CN" dirty="0"/>
              <a:t>属性：指示如何选择</a:t>
            </a:r>
            <a:r>
              <a:rPr lang="en-US" altLang="zh-CN" dirty="0" err="1"/>
              <a:t>DataGridView</a:t>
            </a:r>
            <a:r>
              <a:rPr lang="zh-CN" altLang="zh-CN" dirty="0"/>
              <a:t>的单元格。通常情况下，设定选择表格内容的方式为整行选择，这样更便于用户选中、查看表格数据，故一般设为“</a:t>
            </a:r>
            <a:r>
              <a:rPr lang="en-US" altLang="zh-CN" dirty="0" err="1"/>
              <a:t>FullRowSelect</a:t>
            </a:r>
            <a:r>
              <a:rPr lang="zh-CN" altLang="zh-CN" dirty="0"/>
              <a:t>”。</a:t>
            </a:r>
          </a:p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 err="1"/>
              <a:t>ReadOnly</a:t>
            </a:r>
            <a:r>
              <a:rPr lang="zh-CN" altLang="zh-CN" dirty="0"/>
              <a:t>属性：指示用户是否可以编辑</a:t>
            </a:r>
            <a:r>
              <a:rPr lang="en-US" altLang="zh-CN" dirty="0" err="1"/>
              <a:t>DataGridView</a:t>
            </a:r>
            <a:r>
              <a:rPr lang="zh-CN" altLang="zh-CN" dirty="0"/>
              <a:t>控件的单元格。为防止用户恶意篡改数据，通常设置表格内容为只读，不可更改。即将</a:t>
            </a:r>
            <a:r>
              <a:rPr lang="en-US" altLang="zh-CN" dirty="0" err="1"/>
              <a:t>ReadOnly</a:t>
            </a:r>
            <a:r>
              <a:rPr lang="zh-CN" altLang="zh-CN" dirty="0"/>
              <a:t>属性值设为“</a:t>
            </a:r>
            <a:r>
              <a:rPr lang="en-US" altLang="zh-CN" dirty="0"/>
              <a:t>True</a:t>
            </a:r>
            <a:r>
              <a:rPr lang="zh-CN" altLang="zh-CN" dirty="0"/>
              <a:t>”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2360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 err="1"/>
              <a:t>DataGridView</a:t>
            </a:r>
            <a:r>
              <a:rPr lang="zh-CN" altLang="zh-CN" sz="2800" b="1" dirty="0"/>
              <a:t>设置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4521" y="1360967"/>
            <a:ext cx="9920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 err="1"/>
              <a:t>ColumnHeadersDefaultCellStyle</a:t>
            </a:r>
            <a:r>
              <a:rPr lang="zh-CN" altLang="zh-CN" dirty="0"/>
              <a:t>属性：这是一个复合属性，用于设置</a:t>
            </a:r>
            <a:r>
              <a:rPr lang="en-US" altLang="zh-CN" dirty="0" err="1"/>
              <a:t>DataGridView</a:t>
            </a:r>
            <a:r>
              <a:rPr lang="zh-CN" altLang="zh-CN" dirty="0"/>
              <a:t>默认的列标题样式。最常用的功能是设定表格的列标题文字居中显示，操作方法为：在属性窗口中，单击该属性右边的 </a:t>
            </a:r>
            <a:r>
              <a:rPr lang="en-US" altLang="zh-CN" dirty="0"/>
              <a:t> </a:t>
            </a:r>
            <a:r>
              <a:rPr lang="zh-CN" altLang="zh-CN" dirty="0"/>
              <a:t>按钮，弹出【</a:t>
            </a:r>
            <a:r>
              <a:rPr lang="en-US" altLang="zh-CN" dirty="0" err="1"/>
              <a:t>CellStyle</a:t>
            </a:r>
            <a:r>
              <a:rPr lang="zh-CN" altLang="zh-CN" dirty="0"/>
              <a:t>生成器】对话框，在下拉列表中将布局</a:t>
            </a:r>
            <a:r>
              <a:rPr lang="en-US" altLang="zh-CN" dirty="0"/>
              <a:t>Alignment</a:t>
            </a:r>
            <a:r>
              <a:rPr lang="zh-CN" altLang="zh-CN" dirty="0"/>
              <a:t>值设为“</a:t>
            </a:r>
            <a:r>
              <a:rPr lang="en-US" altLang="zh-CN" dirty="0" err="1"/>
              <a:t>MiddleCenter</a:t>
            </a:r>
            <a:r>
              <a:rPr lang="zh-CN" altLang="zh-CN" dirty="0"/>
              <a:t>”，如图</a:t>
            </a:r>
            <a:r>
              <a:rPr lang="en-US" altLang="zh-CN" dirty="0"/>
              <a:t>9.30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869183"/>
              </p:ext>
            </p:extLst>
          </p:nvPr>
        </p:nvGraphicFramePr>
        <p:xfrm>
          <a:off x="3143850" y="2711302"/>
          <a:ext cx="5473553" cy="331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Visio" r:id="rId3" imgW="7246856" imgH="4382370" progId="Visio.Drawing.11">
                  <p:embed/>
                </p:oleObj>
              </mc:Choice>
              <mc:Fallback>
                <p:oleObj name="Visio" r:id="rId3" imgW="7246856" imgH="43823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850" y="2711302"/>
                        <a:ext cx="5473553" cy="3311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57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02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5256599" y="3397965"/>
            <a:ext cx="1984182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US" altLang="zh-CN" sz="2800" b="1" dirty="0"/>
              <a:t>SQL</a:t>
            </a:r>
            <a:r>
              <a:rPr lang="zh-CN" altLang="zh-CN" sz="2800" b="1" dirty="0"/>
              <a:t>语言</a:t>
            </a:r>
          </a:p>
        </p:txBody>
      </p:sp>
    </p:spTree>
    <p:extLst>
      <p:ext uri="{BB962C8B-B14F-4D97-AF65-F5344CB8AC3E}">
        <p14:creationId xmlns:p14="http://schemas.microsoft.com/office/powerpoint/2010/main" val="103108335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 err="1"/>
              <a:t>DataGridView</a:t>
            </a:r>
            <a:r>
              <a:rPr lang="zh-CN" altLang="zh-CN" sz="2800" b="1" dirty="0"/>
              <a:t>设置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8195" y="1297172"/>
            <a:ext cx="9941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按照上述各属性所给出的建议重新设置</a:t>
            </a:r>
            <a:r>
              <a:rPr lang="en-US" altLang="zh-CN" dirty="0" err="1"/>
              <a:t>DataGridView</a:t>
            </a:r>
            <a:r>
              <a:rPr lang="zh-CN" altLang="zh-CN" dirty="0"/>
              <a:t>，执行后显示效果与未设置时比较，如图</a:t>
            </a:r>
            <a:r>
              <a:rPr lang="en-US" altLang="zh-CN" dirty="0"/>
              <a:t>9.31</a:t>
            </a:r>
            <a:r>
              <a:rPr lang="zh-CN" altLang="zh-CN" dirty="0"/>
              <a:t>所示，可见经过这样简单的设置后其显示效果的确要美观些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658889"/>
              </p:ext>
            </p:extLst>
          </p:nvPr>
        </p:nvGraphicFramePr>
        <p:xfrm>
          <a:off x="1993098" y="2137144"/>
          <a:ext cx="7775058" cy="1658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0" name="Visio" r:id="rId3" imgW="7768753" imgH="1664010" progId="Visio.Drawing.11">
                  <p:embed/>
                </p:oleObj>
              </mc:Choice>
              <mc:Fallback>
                <p:oleObj name="Visio" r:id="rId3" imgW="7768753" imgH="16640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098" y="2137144"/>
                        <a:ext cx="7775058" cy="1658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77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>
            <a:extLst>
              <a:ext uri="{FF2B5EF4-FFF2-40B4-BE49-F238E27FC236}">
                <a16:creationId xmlns:a16="http://schemas.microsoft.com/office/drawing/2014/main" xmlns="" id="{9F391492-E0AC-4944-87D9-72943A7E9B7E}"/>
              </a:ext>
            </a:extLst>
          </p:cNvPr>
          <p:cNvSpPr/>
          <p:nvPr/>
        </p:nvSpPr>
        <p:spPr>
          <a:xfrm>
            <a:off x="0" y="1"/>
            <a:ext cx="12192000" cy="3231397"/>
          </a:xfrm>
          <a:prstGeom prst="rect">
            <a:avLst/>
          </a:prstGeom>
          <a:blipFill>
            <a:blip r:embed="rId3"/>
            <a:srcRect/>
            <a:stretch>
              <a:fillRect t="-38429" b="-38429"/>
            </a:stretch>
          </a:blipFill>
          <a:ln w="12700" cap="flat" cmpd="sng" algn="ctr">
            <a:solidFill>
              <a:srgbClr val="D1DADD"/>
            </a:solidFill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Freeform: Shape 4">
            <a:extLst>
              <a:ext uri="{FF2B5EF4-FFF2-40B4-BE49-F238E27FC236}">
                <a16:creationId xmlns:a16="http://schemas.microsoft.com/office/drawing/2014/main" xmlns="" id="{7A11A43D-FD0F-471C-81FA-E346BD3322A4}"/>
              </a:ext>
            </a:extLst>
          </p:cNvPr>
          <p:cNvSpPr/>
          <p:nvPr/>
        </p:nvSpPr>
        <p:spPr bwMode="auto">
          <a:xfrm>
            <a:off x="0" y="903767"/>
            <a:ext cx="12192000" cy="5954233"/>
          </a:xfrm>
          <a:custGeom>
            <a:avLst/>
            <a:gdLst>
              <a:gd name="connsiteX0" fmla="*/ 12177144 w 12192000"/>
              <a:gd name="connsiteY0" fmla="*/ 0 h 5301208"/>
              <a:gd name="connsiteX1" fmla="*/ 12192000 w 12192000"/>
              <a:gd name="connsiteY1" fmla="*/ 0 h 5301208"/>
              <a:gd name="connsiteX2" fmla="*/ 12192000 w 12192000"/>
              <a:gd name="connsiteY2" fmla="*/ 5301208 h 5301208"/>
              <a:gd name="connsiteX3" fmla="*/ 0 w 12192000"/>
              <a:gd name="connsiteY3" fmla="*/ 5301208 h 5301208"/>
              <a:gd name="connsiteX4" fmla="*/ 0 w 12192000"/>
              <a:gd name="connsiteY4" fmla="*/ 4518 h 5301208"/>
              <a:gd name="connsiteX5" fmla="*/ 6081332 w 12192000"/>
              <a:gd name="connsiteY5" fmla="*/ 1901944 h 530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301208">
                <a:moveTo>
                  <a:pt x="12177144" y="0"/>
                </a:moveTo>
                <a:lnTo>
                  <a:pt x="12192000" y="0"/>
                </a:lnTo>
                <a:lnTo>
                  <a:pt x="12192000" y="5301208"/>
                </a:lnTo>
                <a:lnTo>
                  <a:pt x="0" y="5301208"/>
                </a:lnTo>
                <a:lnTo>
                  <a:pt x="0" y="4518"/>
                </a:lnTo>
                <a:lnTo>
                  <a:pt x="6081332" y="1901944"/>
                </a:lnTo>
                <a:close/>
              </a:path>
            </a:pathLst>
          </a:custGeom>
          <a:solidFill>
            <a:srgbClr val="EDD0D0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endParaRPr lang="zh-CN" altLang="zh-CN" b="1" dirty="0"/>
          </a:p>
        </p:txBody>
      </p:sp>
      <p:sp>
        <p:nvSpPr>
          <p:cNvPr id="29" name="Rectangle: Rounded Corners 5">
            <a:extLst>
              <a:ext uri="{FF2B5EF4-FFF2-40B4-BE49-F238E27FC236}">
                <a16:creationId xmlns:a16="http://schemas.microsoft.com/office/drawing/2014/main" xmlns="" id="{F1E249F1-E579-4398-BB28-F91ACA85D95F}"/>
              </a:ext>
            </a:extLst>
          </p:cNvPr>
          <p:cNvSpPr/>
          <p:nvPr/>
        </p:nvSpPr>
        <p:spPr bwMode="auto">
          <a:xfrm>
            <a:off x="5368764" y="2404132"/>
            <a:ext cx="1476164" cy="720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>
                    <a:lumMod val="100000"/>
                  </a:schemeClr>
                </a:solidFill>
              </a:rPr>
              <a:t>03</a:t>
            </a:r>
            <a:endParaRPr lang="zh-CN" altLang="en-US" sz="4000" b="1" dirty="0">
              <a:solidFill>
                <a:schemeClr val="bg1">
                  <a:lumMod val="100000"/>
                </a:schemeClr>
              </a:solidFill>
            </a:endParaRPr>
          </a:p>
        </p:txBody>
      </p:sp>
      <p:sp>
        <p:nvSpPr>
          <p:cNvPr id="65" name="Rectangle 31">
            <a:extLst>
              <a:ext uri="{FF2B5EF4-FFF2-40B4-BE49-F238E27FC236}">
                <a16:creationId xmlns:a16="http://schemas.microsoft.com/office/drawing/2014/main" xmlns="" id="{16B6C696-1217-4C60-A994-FA00551A1A02}"/>
              </a:ext>
            </a:extLst>
          </p:cNvPr>
          <p:cNvSpPr/>
          <p:nvPr/>
        </p:nvSpPr>
        <p:spPr>
          <a:xfrm>
            <a:off x="4101656" y="3419226"/>
            <a:ext cx="4213003" cy="482919"/>
          </a:xfrm>
          <a:prstGeom prst="rect">
            <a:avLst/>
          </a:prstGeom>
        </p:spPr>
        <p:txBody>
          <a:bodyPr wrap="square" lIns="144000" tIns="0" rIns="144000" bIns="0">
            <a:noAutofit/>
          </a:bodyPr>
          <a:lstStyle/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</a:p>
        </p:txBody>
      </p:sp>
    </p:spTree>
    <p:extLst>
      <p:ext uri="{BB962C8B-B14F-4D97-AF65-F5344CB8AC3E}">
        <p14:creationId xmlns:p14="http://schemas.microsoft.com/office/powerpoint/2010/main" val="324495833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1479" y="1552353"/>
            <a:ext cx="969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【例</a:t>
            </a:r>
            <a:r>
              <a:rPr lang="en-US" altLang="zh-CN" b="1" dirty="0"/>
              <a:t>9.4</a:t>
            </a:r>
            <a:r>
              <a:rPr lang="zh-CN" altLang="zh-CN" dirty="0"/>
              <a:t>】在</a:t>
            </a:r>
            <a:r>
              <a:rPr lang="en-US" altLang="zh-CN" dirty="0"/>
              <a:t>MySQL</a:t>
            </a:r>
            <a:r>
              <a:rPr lang="zh-CN" altLang="zh-CN" dirty="0"/>
              <a:t>中创建</a:t>
            </a:r>
            <a:r>
              <a:rPr lang="en-AU" altLang="zh-CN" dirty="0"/>
              <a:t>XSCJDB</a:t>
            </a:r>
            <a:r>
              <a:rPr lang="zh-CN" altLang="zh-CN" dirty="0"/>
              <a:t>数据库并建表，表结构同前</a:t>
            </a:r>
            <a:r>
              <a:rPr lang="en-US" altLang="zh-CN" dirty="0"/>
              <a:t>SQL Server</a:t>
            </a:r>
            <a:r>
              <a:rPr lang="zh-CN" altLang="zh-CN" dirty="0"/>
              <a:t>数据库中的表，并录入相同的数据（参见前表</a:t>
            </a:r>
            <a:r>
              <a:rPr lang="en-US" altLang="zh-CN" dirty="0"/>
              <a:t>9.1</a:t>
            </a:r>
            <a:r>
              <a:rPr lang="zh-CN" altLang="zh-CN" dirty="0"/>
              <a:t>～表</a:t>
            </a:r>
            <a:r>
              <a:rPr lang="en-US" altLang="zh-CN" dirty="0"/>
              <a:t>9.3</a:t>
            </a:r>
            <a:r>
              <a:rPr lang="zh-CN" altLang="zh-CN" dirty="0"/>
              <a:t>）。功能要求同【例</a:t>
            </a:r>
            <a:r>
              <a:rPr lang="en-US" altLang="zh-CN" dirty="0"/>
              <a:t>9.3</a:t>
            </a:r>
            <a:r>
              <a:rPr lang="zh-CN" altLang="zh-CN" dirty="0"/>
              <a:t>】的程序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297172" y="2166784"/>
            <a:ext cx="53481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 smtClean="0"/>
              <a:t>开发</a:t>
            </a:r>
            <a:r>
              <a:rPr lang="zh-CN" altLang="zh-CN" b="1" dirty="0"/>
              <a:t>步骤如下。 </a:t>
            </a:r>
            <a:endParaRPr lang="en-US" altLang="zh-CN" b="1" dirty="0" smtClean="0"/>
          </a:p>
          <a:p>
            <a:pPr indent="446088"/>
            <a:r>
              <a:rPr lang="zh-CN" altLang="zh-CN" b="1" dirty="0" smtClean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）引用</a:t>
            </a:r>
            <a:r>
              <a:rPr lang="en-US" altLang="zh-CN" b="1" dirty="0"/>
              <a:t>MySQL</a:t>
            </a:r>
            <a:r>
              <a:rPr lang="zh-CN" altLang="zh-CN" b="1" dirty="0"/>
              <a:t>库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indent="446088"/>
            <a:r>
              <a:rPr lang="zh-CN" altLang="zh-CN" dirty="0" smtClean="0"/>
              <a:t>新建</a:t>
            </a:r>
            <a:r>
              <a:rPr lang="en-US" altLang="zh-CN" dirty="0"/>
              <a:t>C#</a:t>
            </a:r>
            <a:r>
              <a:rPr lang="zh-CN" altLang="zh-CN" dirty="0"/>
              <a:t>项目工程，安装</a:t>
            </a:r>
            <a:r>
              <a:rPr lang="en-US" altLang="zh-CN" dirty="0"/>
              <a:t>MySQL 5.7</a:t>
            </a:r>
            <a:r>
              <a:rPr lang="zh-CN" altLang="zh-CN" dirty="0"/>
              <a:t>及其驱动库，并在项目中添加引用该库，具体操作详见</a:t>
            </a:r>
            <a:r>
              <a:rPr lang="en-US" altLang="zh-CN" dirty="0"/>
              <a:t>9.6.1</a:t>
            </a:r>
            <a:r>
              <a:rPr lang="zh-CN" altLang="zh-CN" dirty="0"/>
              <a:t>节。</a:t>
            </a:r>
          </a:p>
          <a:p>
            <a:pPr indent="446088" latinLnBrk="1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）设计程序界面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  <a:p>
            <a:pPr indent="446088" latinLnBrk="1"/>
            <a:r>
              <a:rPr lang="zh-CN" altLang="zh-CN" dirty="0" smtClean="0"/>
              <a:t>程序</a:t>
            </a:r>
            <a:r>
              <a:rPr lang="zh-CN" altLang="zh-CN" dirty="0"/>
              <a:t>界面与【例</a:t>
            </a:r>
            <a:r>
              <a:rPr lang="en-US" altLang="zh-CN" dirty="0"/>
              <a:t>9.3</a:t>
            </a:r>
            <a:r>
              <a:rPr lang="zh-CN" altLang="zh-CN" dirty="0"/>
              <a:t>】的差不多，如图</a:t>
            </a:r>
            <a:r>
              <a:rPr lang="en-US" altLang="zh-CN" dirty="0"/>
              <a:t>9.32</a:t>
            </a:r>
            <a:r>
              <a:rPr lang="zh-CN" altLang="zh-CN" dirty="0"/>
              <a:t>所示，区别在于：更改窗体标题为“访问</a:t>
            </a:r>
            <a:r>
              <a:rPr lang="en-US" altLang="zh-CN" dirty="0"/>
              <a:t>MySQL</a:t>
            </a:r>
            <a:r>
              <a:rPr lang="zh-CN" altLang="zh-CN" dirty="0"/>
              <a:t>数据库”，将界面尺寸适当放大，并对</a:t>
            </a:r>
            <a:r>
              <a:rPr lang="en-US" altLang="zh-CN" dirty="0" err="1"/>
              <a:t>DataGridView</a:t>
            </a:r>
            <a:r>
              <a:rPr lang="zh-CN" altLang="zh-CN" dirty="0"/>
              <a:t>进行一些必要的设置以改善数据的显示外观，设置方法参见</a:t>
            </a:r>
            <a:r>
              <a:rPr lang="en-US" altLang="zh-CN" dirty="0"/>
              <a:t>9.6.2</a:t>
            </a:r>
            <a:r>
              <a:rPr lang="zh-CN" altLang="zh-CN" dirty="0"/>
              <a:t>节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813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49" y="2350681"/>
            <a:ext cx="4008474" cy="283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8195" y="1339702"/>
            <a:ext cx="10111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）编写代码。</a:t>
            </a:r>
          </a:p>
          <a:p>
            <a:pPr indent="446088"/>
            <a:r>
              <a:rPr lang="zh-CN" altLang="zh-CN" dirty="0">
                <a:hlinkClick r:id="rId2" action="ppaction://hlinkfile"/>
              </a:rPr>
              <a:t>程序的完整</a:t>
            </a:r>
            <a:r>
              <a:rPr lang="zh-CN" altLang="zh-CN" dirty="0" smtClean="0">
                <a:hlinkClick r:id="rId2" action="ppaction://hlinkfile"/>
              </a:rPr>
              <a:t>源代码</a:t>
            </a:r>
            <a:r>
              <a:rPr lang="zh-CN" altLang="en-US" dirty="0" smtClean="0">
                <a:hlinkClick r:id="rId2" action="ppaction://hlinkfile"/>
              </a:rPr>
              <a:t>。</a:t>
            </a:r>
            <a:endParaRPr lang="zh-CN" altLang="zh-CN" dirty="0"/>
          </a:p>
          <a:p>
            <a:pPr indent="446088" latinLnBrk="1"/>
            <a:r>
              <a:rPr lang="zh-CN" altLang="zh-CN" dirty="0"/>
              <a:t>对比【例</a:t>
            </a:r>
            <a:r>
              <a:rPr lang="en-US" altLang="zh-CN" dirty="0"/>
              <a:t>9.3</a:t>
            </a:r>
            <a:r>
              <a:rPr lang="zh-CN" altLang="zh-CN" dirty="0"/>
              <a:t>】的程序，读者会发现，访问</a:t>
            </a:r>
            <a:r>
              <a:rPr lang="en-US" altLang="zh-CN" dirty="0"/>
              <a:t>MySQL</a:t>
            </a:r>
            <a:r>
              <a:rPr lang="zh-CN" altLang="zh-CN" dirty="0"/>
              <a:t>与访问</a:t>
            </a:r>
            <a:r>
              <a:rPr lang="en-US" altLang="zh-CN" dirty="0"/>
              <a:t>SQL Server</a:t>
            </a:r>
            <a:r>
              <a:rPr lang="zh-CN" altLang="zh-CN" dirty="0"/>
              <a:t>的程序之间的差别主要体现在以下两点。</a:t>
            </a:r>
          </a:p>
          <a:p>
            <a:pPr indent="446088" latinLnBrk="1"/>
            <a:r>
              <a:rPr lang="zh-CN" altLang="zh-CN" dirty="0"/>
              <a:t>① 连接字符串不同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93934" y="2817030"/>
            <a:ext cx="9219378" cy="1694319"/>
          </a:xfrm>
          <a:prstGeom prst="roundRect">
            <a:avLst>
              <a:gd name="adj" fmla="val 7902"/>
            </a:avLst>
          </a:prstGeom>
          <a:solidFill>
            <a:srgbClr val="EDD0D0"/>
          </a:solidFill>
        </p:spPr>
        <p:txBody>
          <a:bodyPr wrap="square">
            <a:spAutoFit/>
          </a:bodyPr>
          <a:lstStyle/>
          <a:p>
            <a:r>
              <a:rPr lang="en-AU" altLang="zh-CN" sz="1600" dirty="0"/>
              <a:t>//SQL Server</a:t>
            </a:r>
            <a:r>
              <a:rPr lang="zh-CN" altLang="zh-CN" sz="1600" dirty="0"/>
              <a:t>连接字符串</a:t>
            </a:r>
          </a:p>
          <a:p>
            <a:r>
              <a:rPr lang="en-AU" altLang="zh-CN" sz="1600" dirty="0"/>
              <a:t>string </a:t>
            </a:r>
            <a:r>
              <a:rPr lang="en-AU" altLang="zh-CN" sz="1600" dirty="0" err="1"/>
              <a:t>strcon</a:t>
            </a:r>
            <a:r>
              <a:rPr lang="en-AU" altLang="zh-CN" sz="1600" dirty="0"/>
              <a:t> = @"Data Source=(</a:t>
            </a:r>
            <a:r>
              <a:rPr lang="en-AU" altLang="zh-CN" sz="1600" dirty="0" err="1"/>
              <a:t>localdb</a:t>
            </a:r>
            <a:r>
              <a:rPr lang="en-AU" altLang="zh-CN" sz="1600" dirty="0"/>
              <a:t>)\</a:t>
            </a:r>
            <a:r>
              <a:rPr lang="en-AU" altLang="zh-CN" sz="1600" dirty="0" err="1"/>
              <a:t>MSSQLLocalDB;Initial</a:t>
            </a:r>
            <a:r>
              <a:rPr lang="en-AU" altLang="zh-CN" sz="1600" dirty="0"/>
              <a:t> </a:t>
            </a:r>
            <a:r>
              <a:rPr lang="en-AU" altLang="zh-CN" sz="1600" dirty="0" err="1"/>
              <a:t>Catalog</a:t>
            </a:r>
            <a:r>
              <a:rPr lang="en-AU" altLang="zh-CN" sz="1600" dirty="0"/>
              <a:t>=</a:t>
            </a:r>
            <a:r>
              <a:rPr lang="en-AU" altLang="zh-CN" sz="1600" dirty="0" err="1"/>
              <a:t>XSCJDB;Integrated</a:t>
            </a:r>
            <a:r>
              <a:rPr lang="en-AU" altLang="zh-CN" sz="1600" dirty="0"/>
              <a:t> Security=True";</a:t>
            </a:r>
            <a:endParaRPr lang="zh-CN" altLang="zh-CN" sz="1600" dirty="0"/>
          </a:p>
          <a:p>
            <a:r>
              <a:rPr lang="en-AU" altLang="zh-CN" sz="1600" dirty="0"/>
              <a:t>//MySQL</a:t>
            </a:r>
            <a:r>
              <a:rPr lang="zh-CN" altLang="zh-CN" sz="1600" dirty="0"/>
              <a:t>连接字符串</a:t>
            </a:r>
          </a:p>
          <a:p>
            <a:r>
              <a:rPr lang="en-US" altLang="zh-CN" sz="1600" dirty="0"/>
              <a:t>string </a:t>
            </a:r>
            <a:r>
              <a:rPr lang="en-US" altLang="zh-CN" sz="1600" dirty="0" err="1"/>
              <a:t>strcon</a:t>
            </a:r>
            <a:r>
              <a:rPr lang="en-US" altLang="zh-CN" sz="1600" dirty="0"/>
              <a:t> = @"server=</a:t>
            </a:r>
            <a:r>
              <a:rPr lang="en-US" altLang="zh-CN" sz="1600" dirty="0" err="1"/>
              <a:t>localhost;User</a:t>
            </a:r>
            <a:r>
              <a:rPr lang="en-US" altLang="zh-CN" sz="1600" dirty="0"/>
              <a:t> Id=</a:t>
            </a:r>
            <a:r>
              <a:rPr lang="en-US" altLang="zh-CN" sz="1600" dirty="0" err="1"/>
              <a:t>root;password</a:t>
            </a:r>
            <a:r>
              <a:rPr lang="en-US" altLang="zh-CN" sz="1600" dirty="0"/>
              <a:t>=njnu123456;database=</a:t>
            </a:r>
            <a:r>
              <a:rPr lang="en-US" altLang="zh-CN" sz="1600" dirty="0" err="1"/>
              <a:t>XSCJDB;Character</a:t>
            </a:r>
            <a:r>
              <a:rPr lang="en-US" altLang="zh-CN" sz="1600" dirty="0"/>
              <a:t> Set=utf8";</a:t>
            </a:r>
            <a:endParaRPr lang="zh-CN" altLang="zh-CN" sz="1600" dirty="0"/>
          </a:p>
        </p:txBody>
      </p:sp>
      <p:sp>
        <p:nvSpPr>
          <p:cNvPr id="5" name="矩形 4"/>
          <p:cNvSpPr/>
          <p:nvPr/>
        </p:nvSpPr>
        <p:spPr>
          <a:xfrm>
            <a:off x="1516911" y="4542120"/>
            <a:ext cx="10008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② 所用的数据库访问类不同（如上代码中的加黑处），各个类的功能及差别简要地列于表</a:t>
            </a:r>
            <a:r>
              <a:rPr lang="en-AU" altLang="zh-CN" dirty="0"/>
              <a:t>9.14</a:t>
            </a:r>
            <a:r>
              <a:rPr lang="zh-CN" altLang="zh-CN" dirty="0"/>
              <a:t>中。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26146"/>
              </p:ext>
            </p:extLst>
          </p:nvPr>
        </p:nvGraphicFramePr>
        <p:xfrm>
          <a:off x="2740227" y="5012215"/>
          <a:ext cx="6587498" cy="1292892"/>
        </p:xfrm>
        <a:graphic>
          <a:graphicData uri="http://schemas.openxmlformats.org/drawingml/2006/table">
            <a:tbl>
              <a:tblPr firstRow="1" bandRow="1" bandCol="1"/>
              <a:tblGrid>
                <a:gridCol w="1961964"/>
                <a:gridCol w="2276419"/>
                <a:gridCol w="2349115"/>
              </a:tblGrid>
              <a:tr h="323223"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功</a:t>
                      </a: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    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能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MySQL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ctr">
                        <a:spcAft>
                          <a:spcPts val="0"/>
                        </a:spcAft>
                      </a:pPr>
                      <a:r>
                        <a:rPr lang="en-US" sz="1400" kern="1050" dirty="0">
                          <a:effectLst/>
                          <a:latin typeface="Times New Roman"/>
                          <a:ea typeface="宋体"/>
                        </a:rPr>
                        <a:t>SQL Server</a:t>
                      </a:r>
                      <a:r>
                        <a:rPr lang="zh-CN" sz="1400" kern="1050" dirty="0">
                          <a:effectLst/>
                          <a:latin typeface="Times New Roman"/>
                          <a:ea typeface="宋体"/>
                        </a:rPr>
                        <a:t>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23223"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数据适配器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MySqlDataAdapter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SqlDataAdapter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223"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数据库连接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MySqlConnection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SqlConnection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223"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zh-CN" sz="1400" kern="1050">
                          <a:effectLst/>
                          <a:latin typeface="Times New Roman"/>
                          <a:ea typeface="宋体"/>
                        </a:rPr>
                        <a:t>数据操作命令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>
                          <a:effectLst/>
                          <a:latin typeface="Times New Roman"/>
                          <a:ea typeface="宋体"/>
                        </a:rPr>
                        <a:t>MySqlCommand</a:t>
                      </a:r>
                      <a:endParaRPr lang="zh-CN" sz="1400" kern="105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spcAft>
                          <a:spcPts val="0"/>
                        </a:spcAft>
                      </a:pPr>
                      <a:r>
                        <a:rPr lang="en-US" sz="1400" kern="1050" dirty="0" err="1">
                          <a:effectLst/>
                          <a:latin typeface="Times New Roman"/>
                          <a:ea typeface="宋体"/>
                        </a:rPr>
                        <a:t>SqlCommand</a:t>
                      </a:r>
                      <a:endParaRPr lang="zh-CN" sz="1400" kern="105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38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419" y="1477926"/>
            <a:ext cx="9867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6088"/>
            <a:r>
              <a:rPr lang="zh-CN" altLang="zh-CN" dirty="0"/>
              <a:t>程序运行效果如图</a:t>
            </a:r>
            <a:r>
              <a:rPr lang="en-US" altLang="zh-CN" dirty="0"/>
              <a:t>9.33</a:t>
            </a:r>
            <a:r>
              <a:rPr lang="zh-CN" altLang="zh-CN" dirty="0"/>
              <a:t>所示。</a:t>
            </a:r>
          </a:p>
          <a:p>
            <a:pPr indent="446088"/>
            <a:r>
              <a:rPr lang="zh-CN" altLang="zh-CN" dirty="0"/>
              <a:t>同样在“输入学生信息”表单中填写一条新的学生记录，单击【添加】按钮，如图</a:t>
            </a:r>
            <a:r>
              <a:rPr lang="en-US" altLang="zh-CN" dirty="0"/>
              <a:t>9.34</a:t>
            </a:r>
            <a:r>
              <a:rPr lang="zh-CN" altLang="zh-CN" dirty="0"/>
              <a:t>所示，消息框提示“插入成功！”</a:t>
            </a:r>
            <a:endParaRPr lang="zh-CN" altLang="en-US" dirty="0"/>
          </a:p>
        </p:txBody>
      </p:sp>
      <p:pic>
        <p:nvPicPr>
          <p:cNvPr id="50177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26" y="2466529"/>
            <a:ext cx="3833001" cy="254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26" y="2466529"/>
            <a:ext cx="3848459" cy="254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xmlns="" id="{F9A266E2-5AA5-49DE-AFBA-7F70487D7D08}"/>
              </a:ext>
            </a:extLst>
          </p:cNvPr>
          <p:cNvSpPr txBox="1">
            <a:spLocks/>
          </p:cNvSpPr>
          <p:nvPr/>
        </p:nvSpPr>
        <p:spPr>
          <a:xfrm>
            <a:off x="512007" y="356627"/>
            <a:ext cx="10737240" cy="471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zh-CN" sz="2800" b="1" dirty="0"/>
              <a:t>MySQL</a:t>
            </a:r>
            <a:r>
              <a:rPr lang="zh-CN" altLang="zh-CN" sz="2800" b="1" dirty="0"/>
              <a:t>数据库访问示例</a:t>
            </a:r>
          </a:p>
        </p:txBody>
      </p:sp>
      <p:sp>
        <p:nvSpPr>
          <p:cNvPr id="3" name="矩形 2"/>
          <p:cNvSpPr/>
          <p:nvPr/>
        </p:nvSpPr>
        <p:spPr>
          <a:xfrm>
            <a:off x="1155404" y="1372728"/>
            <a:ext cx="9317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zh-CN" dirty="0"/>
              <a:t>单击【刷新】按钮，可在</a:t>
            </a:r>
            <a:r>
              <a:rPr lang="en-US" altLang="zh-CN" dirty="0" err="1"/>
              <a:t>DataGridView</a:t>
            </a:r>
            <a:r>
              <a:rPr lang="zh-CN" altLang="zh-CN" dirty="0"/>
              <a:t>控件中看到刚添加的新记录，如图</a:t>
            </a:r>
            <a:r>
              <a:rPr lang="en-US" altLang="zh-CN" dirty="0"/>
              <a:t>9.35</a:t>
            </a:r>
            <a:r>
              <a:rPr lang="zh-CN" altLang="zh-CN" dirty="0"/>
              <a:t>所示。</a:t>
            </a:r>
          </a:p>
        </p:txBody>
      </p:sp>
      <p:pic>
        <p:nvPicPr>
          <p:cNvPr id="5120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45" y="1884031"/>
            <a:ext cx="5008563" cy="330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68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AD49515-C54E-40A8-934E-0FE6E8DEECDE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DmNqko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5japKJGX/Cx0DAAA2DAAAJwAAAHVuaXZlcnNhbC9mbGFzaF9wdWJsaXNoaW5nX3NldHRpbmdzLnhtbNVW3W7aMBS+5yksT70sabt261CgqgpoVVtAhWnrVWViQ6z6J4ttKL3a0+zB9iQ7joGC2nXpD9ImFBEfn/OdX39xfHQrBZqw3HCt6ni3uoMRU4mmXI3r+MugvX2IkbFEUSK0YnWsNEZHjUqcuaHgJu0za0HVIIBRppbZOk6tzWpRNJ1Oq9xkud/VwlnAN9VEyyjLmWHKsjzKBJnBn51lzOA5QgkAeKRWc7NGpYJQHJAuNHWCIU4hcsV9UkS0BTEpjoLakCQ341w7RU+00DnKx8M6fnd47H8LnQDV5JIpXxPTAKEX2xqhlPsoiOjzO4ZSxscphLu3j9GUU5sWr5HXj6OHKAV2SJ14lBMNNVB2Di+ZJZRYEpbBn2W31iwEQURnikieDGAH+fzruDm4/nzVa12en3bOrgfd7vngtBeCKGyidZw4WncUQ0Da5Qlb+omJtSRJIW6wGRFhWBytihZqI63WgvNrNNQCal9YwRjJIaMdItlKN/o3XLVBcxejESQiZnV8nHMiMOKWCJ4sjY0bGstt0fX2qiYCLBhPhi76+N59qE6Sktyw1bAWO8bXPGl81U5QNNMOCX7DkNUI8ncS3lKGVpuDRrmWhRTGxyIjOHiccDZl9Kio6RzwT46uwIV0YAmzmglmg4fvjt+hIRvpHHAZmcBkg5ybgF99FnBGjLkHJYsYt/rnp83W9Wmn2fq25RMkdEJU8kxwaDiTmd0IPpkhpe3CDsqREGdY0RTKabFXJrfqy9tguHQitPmtm7ECvcGWbMbLcxrz1whKu03JpDiI/nAV0HAEObQkYMJGAnTBlWNlAROikFZihkgCtGb8sZ5w7QxIwgEO0OblEQZ7xFWxGgO1gcecsrwU5M7u3vv9gw8fDz/VqtGvHz+3nzSaE35PEO8uMP7Jk5S/pP2HbBhHnqUfJ22bu3+Ts69a/TJl7XTLaHXPymhdho9Cb+WDUCoEIJFxOBRAI4JLbhl9y5F4QVtf9S0OM7GZtm4w59eM8n+Tclgtr3Vr97g4evSi6XckV1xCITyFLW+njYP9HbgZPrpVqQDa+l2/UfkNUEsDBBQAAgAIADmNqkqJxK+4sgIAAFUKAAAhAAAAdW5pdmVyc2FsL2ZsYXNoX3NraW5fc2V0dGluZ3MueG1slVZtb9sgEP6+XxFl3+vuNZ1EI7VpJlXq1mqt+h3bFxsFgwU4Xf79OMAxTuzGy6lSeO55uOO4IyV6y8Tyw2xGMsmlegZjmCg0Ii02Y/n1PG2MkeIik8KAMBdCqory+fLjT/chiWOeU8kdqKmaDc2gC7NwnymSEOPbAm1MkMmqpmL/IAt5kdJsWyjZiPxsauW+BsWZ2Frm5Y/Faj0agDNt7g1UvZzWV2jTJLUCrQFT+r5GO6viNAXeRrp0n4maLtT7pz+S7ZhmxsluPqGNyWpaQL/IVzdo43xhd+/fygLtfYGBv8ZSv3xGG6VyugfV3/zuK9qoQtZN/T89UitZYEH7mvcv8aDhkuZ2/DCrS7SzAjwQBjp7C6E87qx3ESl8jeee4LgqyZ+wrkcPAl56ymG5oVwDSdqld+pSvj02xg7IgRBDHenJZv1EGw1Lo5rA6rCO9wfemMgjUgA6xqvkTQUrn3BE7OMdf7W6dW9FnN8BixJUsAtglGEHdszftq4nzAjsmM+c5fAo+P6EfuzxmvaOb2m4zaj8XturvvWCoHbZ1qtdtV6M9ICTq6PQAWg5lcxhqTGdF1YB3hpJHOZTSk5yIoLuWEENk+IX8tK9O4wmyZEjtNpwYxHDDIehfnM52lc6vi+3ntCO/lehO5xfz4x9xK/n1BialZX9VdLzWdDZKbGFmSfDCnwmLR3UvdjISONij4kqqragXqTkU8MIaUBP3V760RqjkySqAUmGq0zCJkPlF02VglrbW2PQtk0f87ySFSW3f+aVwRvkfcGI0ytNabcTlB26MgJCCwBVWdn2rF94T9VwwzjsoJ38CHAHHjsZ0bZHx9rtxjzAxsQNF5BJHRkeiq5TYl7fMSB4tXkNK7xnQtcbmmp3tN7gn3uW29cMmy8meSA0U29r6z8togXx38l/UEsDBBQAAgAIADmNqkpGdqD88gIAAEcLAAAmAAAAdW5pdmVyc2FsL2h0bWxfcHVibGlzaGluZ19zZXR0aW5ncy54bWzNVt1O2zAUvu9TWJ64pAHGNlalRYiCQGO0op02rtBp7DYWjp3ZTku52tPswfYkO47b0grWBUSnqYoaH5/znT+fL44P7zJJxtxYoVWT7tZ3KOEq0UyoUZN+6Z9uH1BiHSgGUivepEpTctiqxXkxkMKmPe4cqlqCMMo2ctekqXN5I4omk0ld2Nz4XS0Lh/i2nugsyg23XDluolzCFP/cNOeWzhAqAOCTaTUza9VqhMQB6bNmheREMIxcCZ8UyDOXSRoFrQEktyOjC8WOtdSGmNGgSd8cHPnfXCcgtUXGlS+JbaHQi10DGBM+CJA9cc9JysUoxWj39imZCObS8jXy+nH0GKXEDpmDRznWWALlZvAZd8DAQVgGf47fOTsXBBGbKshE0scd4tNv0nb/5uy6e3J1cX756abf6Vz0z7shiNImWsWJo1VHMQakC5PwhZ8YnIMkxbjRZgjS8jhaFs3VhlqtBOfXZKAllr60omSIkcppkx4ZAZIS4UCKZLHrwIy4OxUSc/C2u/WhcvQBMOSbpGAsX3Y037G+iknrqy4kI1NdECluOXGaYEZFhm8pJ8vlJkOjs1IqwTpipWCcjAWfcHZYVmkG+CdH1+giK9ASD18uuQsevhfingz4UBvE5TDGo4pyYQN+/VnAOVj7AArzGLd6F+ftk5vzy/bJty2fILAxqOSZ4NhCnuVuI/gwJUq7uR2WI4HC8rIpTLByr0pu9Ze3wYqskKHNr92MJegNtmQzXp7TmL9GUNltCuNyEP1wldA4ggJbEjBxI8FxF6rgVQETUEQrOSWQIFFZP9ZjoQuLkjDAAdq+PMJgT4QqVyP8cqBHw7ipBLmzu/d2/937DwcfG/Xo14+f22uNZhTeleDdBQ4/XkviCyJ/zIZx5LnzaRp2pvhXLHx90qtSqMtOFa3OpypaV4Hmu0sUXykEpIVROOZIDFJkwnH2mk1+QaPWfy9DG1+pURvMYu1x+3+TCKvF9WjlPhRHT17Yaihfvfy2ar8BUEsDBBQAAgAIADmNqkpF+P6SmAEAAB8GAAAfAAAAdW5pdmVyc2FsL2h0bWxfc2tpbl9zZXR0aW5ncy5qc42UTW/CMAyG7/yKKrtOiH122w0NJk3iMGncph3SYkpFmlRJ2tEh/vvq8NEmTQfxhb48fR27sreDoD4kJsFLsDW/zfOH/Ww0QE3LAq5tnfXoGepEsXQB8zQDlnIgDlIeXz3Ju4bwGRNuTKPqE21Vy48I/GdJmWrjucdCejTl0Uqf4Y8H3PjAX6u0Q1n7klp9jgqtBR/GgmvgesiFzKhhyNWbOe0KHViUIM+gSxqDZRqa00c2jg8hRpuLRZZTXs1EIoYRjdeJFAVf9OVfVTnI+ouv98DoOXydWnYsVfpdQ+Ymnj5h9JO5BKXgkPdxiuGFGY2AtXxH5vyDWsbdghy6TFWqj/T4BqNN5zSBTpeexhg2xmuvTjdDjC6nYaP3xN0thkUwWoHsWE3uMSxQ5EV+wQfMpUiwIx202/MTygRdpDw5pB5heDm8LNr2da8p1Fx/QqwREs4IrTwTmfVtjgvGXnsHVzlZZ76ZZz6R+8T+ZeWKzRay7qPdRYLPXwGhWtN4ldX7oV6OdSOoXIOcC8HqAr7PXdXNNdj9AVBLAwQUAAIACAA5japK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5japKDNK2rG4AAABuAAAAHAAAAHVuaXZlcnNhbC9sb2NhbF9zZXR0aW5ncy54bWyzsa/IzVEoSy0qzszPs1Uy1DNQUkjNS85PycxLt1UKDXHTtVBSKC5JzEtJzMnPS7VVystXUrC347LJyU9OzAlOLSkBKixWKMhJrEwtCknNBTJKUv0Sc4Eqn7aueNm8QkFX4cn+dc+m7FTSt+MCAF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A5japKNdvZrWgBAADzAgAAKQAAAHVuaXZlcnNhbC9za2luX2N1c3RvbWl6YXRpb25fc2V0dGluZ3MueG1sjVLbahsxEH3PV4j8gCWNbgtbg67FkIdCE/K89aphiaMtK4WEoo+vNq1x3Lq0mqeZc+YMMzp9fpySfc5lfpq+D2Wa0+dYypQe8vYKoX4/H+bl0xJzLHlzqtxPaZxfdunrvNZaNZchjcMy2hXNW4zC20NKauVUy5hhFEnmqVfIeW4b1oHrwDbMUWL7zW8SP3WXuI+pXFbtN2fonw27lONSdmmMr1s4Z7+Hzjf4uAzj1Hh5K9ga9Ti1OrYGYoRL7ivVACCQ5Y44XKXspCbIY8YxVKMoUECEc9KJSiTl0LLQiabCfCcQk4xRV6mnrRtpbRy1VUJHiG7TvOpsDcFIjBEhBJirXEAwGDU2NA0Naj0gODAgqjaaKEDBBhNY9c4Ly5GiXmBcmTGA8em4p+3en+tU/e91juf8h+DFL7iIrt7aXDBXv39elka+jU/fDkOJ6MuQ4278cB3ubm6uf3nyzb9HxmrUtvFfff0DUEsDBBQAAgAIADmNqkrRO6BVfQEAAGUXAAAXAAAAdW5pdmVyc2FsL3VuaXZlcnNhbC5wbmfrDPBz5+WS4mJgYOD19HAJYmBg6WFgYM7nYAOK7Fd05AVSjMVB7k4M687JvARyWNIdfR0ZGDb2c/9JZAXyOQs8IosZGPgOgzDj8fwVKQwMYr88XRxDKuLe3jZctTpAwi3wuf0+E7MwpSWcSwSDft7jfHJv90HBI18Prvr3mMXMQrZ+2/vfG9e93qhz+vbbMmagmQ+4a3+dz3BczPn3rr/BrW1vvyQDBRn23c9wnr+3+eLjjxa1HED+gdIety98buuvv/7CCJK/bhx10eRfsLU1E5BTYLtY1PezzXw5kNSOeRe7lm1mBitSlQCJCDQJgniKo5xRzihnlDPKGeWMckY5o5xRzihnlDPKGeWMckY5o5xRzihnlDPKGRYcw7Ofa6pAjAdVbtqzrpXa2sLHin/vQxorfvx/W651LQN0kNnkG59b8vfff78ogkTu529ZeL6u6eKNzz9tpqVa/gUNRTe8N466kOG037qvPj5oxSfV7wxJIKWern4u65wSmgBQSwMEFAACAAgAOY2qSiGCv4RKAAAAawAAABsAAAB1bml2ZXJzYWwvdW5pdmVyc2FsLnBuZy54bWyzsa/IzVEoSy0qzszPs1Uy1DNQsrfj5bIpKEoty0wtV6gAigEFIUBJoRLINUJwyzNTSjJAKkwMEIIZqZnpGSW2ShampnBBfaCZAFBLAQIAABQAAgAIADmNqkoVDq0oZAQAAAcRAAAdAAAAAAAAAAEAAAAAAAAAAAB1bml2ZXJzYWwvY29tbW9uX21lc3NhZ2VzLmxuZ1BLAQIAABQAAgAIADmNqkokZf8LHQMAADYMAAAnAAAAAAAAAAEAAAAAAJ8EAAB1bml2ZXJzYWwvZmxhc2hfcHVibGlzaGluZ19zZXR0aW5ncy54bWxQSwECAAAUAAIACAA5japKicSvuLICAABVCgAAIQAAAAAAAAABAAAAAAABCAAAdW5pdmVyc2FsL2ZsYXNoX3NraW5fc2V0dGluZ3MueG1sUEsBAgAAFAACAAgAOY2qSkZ2oPzyAgAARwsAACYAAAAAAAAAAQAAAAAA8goAAHVuaXZlcnNhbC9odG1sX3B1Ymxpc2hpbmdfc2V0dGluZ3MueG1sUEsBAgAAFAACAAgAOY2qSkX4/pKYAQAAHwYAAB8AAAAAAAAAAQAAAAAAKA4AAHVuaXZlcnNhbC9odG1sX3NraW5fc2V0dGluZ3MuanNQSwECAAAUAAIACAA5japKPTwv0cEAAADlAQAAGgAAAAAAAAABAAAAAAD9DwAAdW5pdmVyc2FsL2kxOG5fcHJlc2V0cy54bWxQSwECAAAUAAIACAA5japKDNK2rG4AAABuAAAAHAAAAAAAAAABAAAAAAD2EAAAdW5pdmVyc2FsL2xvY2FsX3NldHRpbmdzLnhtbFBLAQIAABQAAgAIAESUV0cjtE77+wIAALAIAAAUAAAAAAAAAAEAAAAAAJ4RAAB1bml2ZXJzYWwvcGxheWVyLnhtbFBLAQIAABQAAgAIADmNqko129mtaAEAAPMCAAApAAAAAAAAAAEAAAAAAMsUAAB1bml2ZXJzYWwvc2tpbl9jdXN0b21pemF0aW9uX3NldHRpbmdzLnhtbFBLAQIAABQAAgAIADmNqkrRO6BVfQEAAGUXAAAXAAAAAAAAAAAAAAAAAHoWAAB1bml2ZXJzYWwvdW5pdmVyc2FsLnBuZ1BLAQIAABQAAgAIADmNqkohgr+ESgAAAGsAAAAbAAAAAAAAAAEAAAAAACwYAAB1bml2ZXJzYWwvdW5pdmVyc2FsLnBuZy54bWxQSwUGAAAAAAsACwBJAwAArxgAAAAA"/>
  <p:tag name="ISPRING_PRESENTATION_TITLE" val="木纹小清新通用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自定义 8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382"/>
      </a:accent1>
      <a:accent2>
        <a:srgbClr val="1F8A70"/>
      </a:accent2>
      <a:accent3>
        <a:srgbClr val="BEDB39"/>
      </a:accent3>
      <a:accent4>
        <a:srgbClr val="FFE11A"/>
      </a:accent4>
      <a:accent5>
        <a:srgbClr val="FD7400"/>
      </a:accent5>
      <a:accent6>
        <a:srgbClr val="977B2D"/>
      </a:accent6>
      <a:hlink>
        <a:srgbClr val="C00000"/>
      </a:hlink>
      <a:folHlink>
        <a:srgbClr val="00B0F0"/>
      </a:folHlink>
    </a:clrScheme>
    <a:fontScheme name="temp">
      <a:majorFont>
        <a:latin typeface="Arial"/>
        <a:ea typeface="方正启体简体"/>
        <a:cs typeface=""/>
      </a:majorFont>
      <a:minorFont>
        <a:latin typeface="Arial"/>
        <a:ea typeface="方正启体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6983</Words>
  <Application>Microsoft Office PowerPoint</Application>
  <PresentationFormat>自定义</PresentationFormat>
  <Paragraphs>905</Paragraphs>
  <Slides>95</Slides>
  <Notes>28</Notes>
  <HiddenSlides>0</HiddenSlides>
  <MMClips>6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97" baseType="lpstr"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木纹小清新通用模板</dc:title>
  <dc:creator>李佳宇</dc:creator>
  <cp:lastModifiedBy>User</cp:lastModifiedBy>
  <cp:revision>424</cp:revision>
  <dcterms:created xsi:type="dcterms:W3CDTF">2017-05-12T01:42:55Z</dcterms:created>
  <dcterms:modified xsi:type="dcterms:W3CDTF">2018-04-04T08:35:13Z</dcterms:modified>
</cp:coreProperties>
</file>